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2048" r:id="rId3"/>
    <p:sldId id="2082" r:id="rId4"/>
    <p:sldId id="2078" r:id="rId5"/>
    <p:sldId id="2080" r:id="rId6"/>
    <p:sldId id="2079" r:id="rId7"/>
    <p:sldId id="2081" r:id="rId8"/>
    <p:sldId id="1929" r:id="rId9"/>
    <p:sldId id="1937" r:id="rId10"/>
    <p:sldId id="1939" r:id="rId11"/>
    <p:sldId id="2034" r:id="rId12"/>
    <p:sldId id="2040" r:id="rId13"/>
    <p:sldId id="2044" r:id="rId14"/>
    <p:sldId id="2033" r:id="rId15"/>
    <p:sldId id="2083" r:id="rId16"/>
    <p:sldId id="2036" r:id="rId17"/>
    <p:sldId id="2038" r:id="rId18"/>
    <p:sldId id="2043" r:id="rId19"/>
    <p:sldId id="2084" r:id="rId20"/>
    <p:sldId id="2088" r:id="rId21"/>
    <p:sldId id="2037" r:id="rId22"/>
    <p:sldId id="2042" r:id="rId23"/>
    <p:sldId id="2090" r:id="rId24"/>
    <p:sldId id="2046" r:id="rId25"/>
    <p:sldId id="2089" r:id="rId26"/>
    <p:sldId id="2047" r:id="rId27"/>
    <p:sldId id="1940" r:id="rId28"/>
    <p:sldId id="2085" r:id="rId29"/>
    <p:sldId id="1941" r:id="rId30"/>
    <p:sldId id="2087" r:id="rId31"/>
    <p:sldId id="2112" r:id="rId32"/>
    <p:sldId id="2113" r:id="rId33"/>
    <p:sldId id="2104" r:id="rId34"/>
    <p:sldId id="2086" r:id="rId35"/>
    <p:sldId id="275" r:id="rId36"/>
    <p:sldId id="2049" r:id="rId37"/>
    <p:sldId id="2064" r:id="rId38"/>
    <p:sldId id="2099" r:id="rId39"/>
    <p:sldId id="2100" r:id="rId40"/>
    <p:sldId id="2101" r:id="rId41"/>
    <p:sldId id="2094" r:id="rId42"/>
    <p:sldId id="1957" r:id="rId43"/>
    <p:sldId id="2062" r:id="rId44"/>
    <p:sldId id="2095" r:id="rId45"/>
    <p:sldId id="2096" r:id="rId46"/>
    <p:sldId id="2097" r:id="rId47"/>
    <p:sldId id="2098" r:id="rId48"/>
    <p:sldId id="2050" r:id="rId49"/>
    <p:sldId id="2103" r:id="rId50"/>
    <p:sldId id="2105" r:id="rId51"/>
    <p:sldId id="2060" r:id="rId52"/>
    <p:sldId id="2054" r:id="rId53"/>
    <p:sldId id="2051" r:id="rId54"/>
    <p:sldId id="2068" r:id="rId55"/>
    <p:sldId id="2069" r:id="rId56"/>
    <p:sldId id="2106" r:id="rId57"/>
    <p:sldId id="2070" r:id="rId58"/>
    <p:sldId id="2071" r:id="rId59"/>
    <p:sldId id="2107" r:id="rId60"/>
    <p:sldId id="2055" r:id="rId61"/>
    <p:sldId id="2074" r:id="rId62"/>
    <p:sldId id="2072" r:id="rId63"/>
    <p:sldId id="2076" r:id="rId64"/>
    <p:sldId id="2063" r:id="rId65"/>
    <p:sldId id="2111" r:id="rId66"/>
    <p:sldId id="2108" r:id="rId67"/>
    <p:sldId id="2057" r:id="rId68"/>
    <p:sldId id="2058" r:id="rId69"/>
    <p:sldId id="2061" r:id="rId70"/>
    <p:sldId id="2066" r:id="rId71"/>
    <p:sldId id="2067" r:id="rId72"/>
    <p:sldId id="2110" r:id="rId73"/>
    <p:sldId id="1900" r:id="rId74"/>
  </p:sldIdLst>
  <p:sldSz cx="9144000" cy="5715000" type="screen16x1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A06"/>
    <a:srgbClr val="006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E1340-742C-419E-962B-77E97E14F0DC}" v="3" dt="2024-01-29T21:35:44.77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483" autoAdjust="0"/>
  </p:normalViewPr>
  <p:slideViewPr>
    <p:cSldViewPr>
      <p:cViewPr varScale="1">
        <p:scale>
          <a:sx n="95" d="100"/>
          <a:sy n="95" d="100"/>
        </p:scale>
        <p:origin x="1962" y="7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EC1872-1B58-4988-B173-F27DD1844202}" type="datetimeFigureOut">
              <a:rPr lang="nl-NL" smtClean="0"/>
              <a:t>6-2-2024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EC2E9-CCF1-421C-9B05-FE4F964D32D7}" type="slidenum">
              <a:rPr lang="nl-NL" smtClean="0"/>
              <a:t>‹nr.›</a:t>
            </a:fld>
            <a:endParaRPr lang="nl-NL"/>
          </a:p>
        </p:txBody>
      </p:sp>
    </p:spTree>
    <p:extLst>
      <p:ext uri="{BB962C8B-B14F-4D97-AF65-F5344CB8AC3E}">
        <p14:creationId xmlns:p14="http://schemas.microsoft.com/office/powerpoint/2010/main" val="2274497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88CC5-98E2-4D78-805C-F3D878A9244D}" type="datetimeFigureOut">
              <a:rPr lang="nl-NL" smtClean="0"/>
              <a:t>6-2-2024</a:t>
            </a:fld>
            <a:endParaRPr lang="nl-NL"/>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4F9B4-6F09-4D24-8482-693CE5CF37A3}" type="slidenum">
              <a:rPr lang="nl-NL" smtClean="0"/>
              <a:t>‹nr.›</a:t>
            </a:fld>
            <a:endParaRPr lang="nl-NL"/>
          </a:p>
        </p:txBody>
      </p:sp>
    </p:spTree>
    <p:extLst>
      <p:ext uri="{BB962C8B-B14F-4D97-AF65-F5344CB8AC3E}">
        <p14:creationId xmlns:p14="http://schemas.microsoft.com/office/powerpoint/2010/main" val="376051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verbondenheid</a:t>
            </a:r>
            <a:endParaRPr lang="nl-BE" dirty="0"/>
          </a:p>
        </p:txBody>
      </p:sp>
      <p:sp>
        <p:nvSpPr>
          <p:cNvPr id="4" name="Tijdelijke aanduiding voor dianummer 3"/>
          <p:cNvSpPr>
            <a:spLocks noGrp="1"/>
          </p:cNvSpPr>
          <p:nvPr>
            <p:ph type="sldNum" sz="quarter" idx="5"/>
          </p:nvPr>
        </p:nvSpPr>
        <p:spPr/>
        <p:txBody>
          <a:bodyPr/>
          <a:lstStyle/>
          <a:p>
            <a:fld id="{01B4F9B4-6F09-4D24-8482-693CE5CF37A3}" type="slidenum">
              <a:rPr lang="nl-NL" smtClean="0"/>
              <a:t>10</a:t>
            </a:fld>
            <a:endParaRPr lang="nl-NL"/>
          </a:p>
        </p:txBody>
      </p:sp>
    </p:spTree>
    <p:extLst>
      <p:ext uri="{BB962C8B-B14F-4D97-AF65-F5344CB8AC3E}">
        <p14:creationId xmlns:p14="http://schemas.microsoft.com/office/powerpoint/2010/main" val="130799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1B4F9B4-6F09-4D24-8482-693CE5CF37A3}" type="slidenum">
              <a:rPr lang="nl-NL" smtClean="0"/>
              <a:t>17</a:t>
            </a:fld>
            <a:endParaRPr lang="nl-NL"/>
          </a:p>
        </p:txBody>
      </p:sp>
    </p:spTree>
    <p:extLst>
      <p:ext uri="{BB962C8B-B14F-4D97-AF65-F5344CB8AC3E}">
        <p14:creationId xmlns:p14="http://schemas.microsoft.com/office/powerpoint/2010/main" val="20750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1B4F9B4-6F09-4D24-8482-693CE5CF37A3}" type="slidenum">
              <a:rPr lang="nl-NL" smtClean="0"/>
              <a:t>34</a:t>
            </a:fld>
            <a:endParaRPr lang="nl-NL"/>
          </a:p>
        </p:txBody>
      </p:sp>
    </p:spTree>
    <p:extLst>
      <p:ext uri="{BB962C8B-B14F-4D97-AF65-F5344CB8AC3E}">
        <p14:creationId xmlns:p14="http://schemas.microsoft.com/office/powerpoint/2010/main" val="420903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1B4F9B4-6F09-4D24-8482-693CE5CF37A3}" type="slidenum">
              <a:rPr lang="nl-NL" smtClean="0"/>
              <a:t>42</a:t>
            </a:fld>
            <a:endParaRPr lang="nl-NL"/>
          </a:p>
        </p:txBody>
      </p:sp>
    </p:spTree>
    <p:extLst>
      <p:ext uri="{BB962C8B-B14F-4D97-AF65-F5344CB8AC3E}">
        <p14:creationId xmlns:p14="http://schemas.microsoft.com/office/powerpoint/2010/main" val="1266950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1B4F9B4-6F09-4D24-8482-693CE5CF37A3}" type="slidenum">
              <a:rPr lang="nl-NL" smtClean="0"/>
              <a:t>44</a:t>
            </a:fld>
            <a:endParaRPr lang="nl-NL"/>
          </a:p>
        </p:txBody>
      </p:sp>
    </p:spTree>
    <p:extLst>
      <p:ext uri="{BB962C8B-B14F-4D97-AF65-F5344CB8AC3E}">
        <p14:creationId xmlns:p14="http://schemas.microsoft.com/office/powerpoint/2010/main" val="346561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1B4F9B4-6F09-4D24-8482-693CE5CF37A3}" type="slidenum">
              <a:rPr lang="nl-NL" smtClean="0"/>
              <a:t>54</a:t>
            </a:fld>
            <a:endParaRPr lang="nl-NL"/>
          </a:p>
        </p:txBody>
      </p:sp>
    </p:spTree>
    <p:extLst>
      <p:ext uri="{BB962C8B-B14F-4D97-AF65-F5344CB8AC3E}">
        <p14:creationId xmlns:p14="http://schemas.microsoft.com/office/powerpoint/2010/main" val="270059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b="0" i="0" dirty="0">
                <a:solidFill>
                  <a:srgbClr val="000000"/>
                </a:solidFill>
                <a:effectLst/>
                <a:latin typeface="Söhne"/>
              </a:rPr>
            </a:br>
            <a:endParaRPr lang="nl-BE" dirty="0"/>
          </a:p>
        </p:txBody>
      </p:sp>
      <p:sp>
        <p:nvSpPr>
          <p:cNvPr id="4" name="Tijdelijke aanduiding voor dianummer 3"/>
          <p:cNvSpPr>
            <a:spLocks noGrp="1"/>
          </p:cNvSpPr>
          <p:nvPr>
            <p:ph type="sldNum" sz="quarter" idx="5"/>
          </p:nvPr>
        </p:nvSpPr>
        <p:spPr/>
        <p:txBody>
          <a:bodyPr/>
          <a:lstStyle/>
          <a:p>
            <a:fld id="{01B4F9B4-6F09-4D24-8482-693CE5CF37A3}" type="slidenum">
              <a:rPr lang="nl-NL" smtClean="0"/>
              <a:t>61</a:t>
            </a:fld>
            <a:endParaRPr lang="nl-NL"/>
          </a:p>
        </p:txBody>
      </p:sp>
    </p:spTree>
    <p:extLst>
      <p:ext uri="{BB962C8B-B14F-4D97-AF65-F5344CB8AC3E}">
        <p14:creationId xmlns:p14="http://schemas.microsoft.com/office/powerpoint/2010/main" val="142909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1B4F9B4-6F09-4D24-8482-693CE5CF37A3}" type="slidenum">
              <a:rPr lang="nl-NL" smtClean="0"/>
              <a:t>71</a:t>
            </a:fld>
            <a:endParaRPr lang="nl-NL"/>
          </a:p>
        </p:txBody>
      </p:sp>
    </p:spTree>
    <p:extLst>
      <p:ext uri="{BB962C8B-B14F-4D97-AF65-F5344CB8AC3E}">
        <p14:creationId xmlns:p14="http://schemas.microsoft.com/office/powerpoint/2010/main" val="1210883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eldia">
    <p:bg>
      <p:bgPr>
        <a:solidFill>
          <a:srgbClr val="DD8A06"/>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75355"/>
            <a:ext cx="7772400" cy="1225021"/>
          </a:xfrm>
        </p:spPr>
        <p:txBody>
          <a:bodyPr/>
          <a:lstStyle/>
          <a:p>
            <a:r>
              <a:rPr lang="nl-NL"/>
              <a:t>Klik om de stijl te bewerken</a:t>
            </a:r>
          </a:p>
        </p:txBody>
      </p:sp>
      <p:sp>
        <p:nvSpPr>
          <p:cNvPr id="3" name="Ondertitel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C26139DC-86FB-4873-892A-39C5CA85B6E3}" type="datetimeFigureOut">
              <a:rPr lang="nl-NL" smtClean="0"/>
              <a:t>6-2-2024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D795556-EEDA-4DA7-B023-D18BA9B54797}" type="slidenum">
              <a:rPr lang="nl-NL" smtClean="0"/>
              <a:t>‹nr.›</a:t>
            </a:fld>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412099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79BA20DE-7C5F-49C4-AEB3-CB18ECD38A5B}" type="datetimeFigureOut">
              <a:rPr lang="nl-NL" smtClean="0"/>
              <a:t>6-2-2024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2EA120B-6621-4FF2-9883-E6F0474280F3}" type="slidenum">
              <a:rPr lang="nl-NL" smtClean="0"/>
              <a:t>‹nr.›</a:t>
            </a:fld>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139037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672417"/>
            <a:ext cx="7772400" cy="1135063"/>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422261"/>
            <a:ext cx="7772400" cy="1250156"/>
          </a:xfrm>
        </p:spPr>
        <p:txBody>
          <a:bodyPr anchor="b"/>
          <a:lstStyle>
            <a:lvl1pPr marL="0" indent="0">
              <a:buNone/>
              <a:defRPr sz="2000">
                <a:solidFill>
                  <a:srgbClr val="DD8A0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79BA20DE-7C5F-49C4-AEB3-CB18ECD38A5B}" type="datetimeFigureOut">
              <a:rPr lang="nl-NL" smtClean="0"/>
              <a:t>6-2-2024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FFD4BD5-B1FE-4D3E-963B-E824E6DF9998}" type="slidenum">
              <a:rPr lang="nl-NL" smtClean="0"/>
              <a:t>‹nr.›</a:t>
            </a:fld>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31650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111249"/>
            <a:ext cx="4038600" cy="3845009"/>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111249"/>
            <a:ext cx="4038600" cy="3845009"/>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79BA20DE-7C5F-49C4-AEB3-CB18ECD38A5B}" type="datetimeFigureOut">
              <a:rPr lang="nl-NL" smtClean="0"/>
              <a:t>6-2-2024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FD4BD5-B1FE-4D3E-963B-E824E6DF9998}" type="slidenum">
              <a:rPr lang="nl-NL" smtClean="0"/>
              <a:t>‹nr.›</a:t>
            </a:fld>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363849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865"/>
            <a:ext cx="8229600" cy="9525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1812396"/>
            <a:ext cx="4040188" cy="3292740"/>
          </a:xfrm>
        </p:spPr>
        <p:txBody>
          <a:bodyPr/>
          <a:lstStyle>
            <a:lvl1pPr>
              <a:defRPr sz="24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1812396"/>
            <a:ext cx="4041775" cy="3292740"/>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79BA20DE-7C5F-49C4-AEB3-CB18ECD38A5B}" type="datetimeFigureOut">
              <a:rPr lang="nl-NL" smtClean="0"/>
              <a:t>6-2-2024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FFD4BD5-B1FE-4D3E-963B-E824E6DF9998}" type="slidenum">
              <a:rPr lang="nl-NL" smtClean="0"/>
              <a:t>‹nr.›</a:t>
            </a:fld>
            <a:endParaRPr lang="nl-NL"/>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423653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79BA20DE-7C5F-49C4-AEB3-CB18ECD38A5B}" type="datetimeFigureOut">
              <a:rPr lang="nl-NL" smtClean="0"/>
              <a:t>6-2-2024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FFD4BD5-B1FE-4D3E-963B-E824E6DF9998}" type="slidenum">
              <a:rPr lang="nl-NL" smtClean="0"/>
              <a:t>‹nr.›</a:t>
            </a:fld>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199062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9BA20DE-7C5F-49C4-AEB3-CB18ECD38A5B}" type="datetimeFigureOut">
              <a:rPr lang="nl-NL" smtClean="0"/>
              <a:t>6-2-2024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FFD4BD5-B1FE-4D3E-963B-E824E6DF9998}" type="slidenum">
              <a:rPr lang="nl-NL" smtClean="0"/>
              <a:t>‹nr.›</a:t>
            </a:fld>
            <a:endParaRPr lang="nl-NL"/>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95645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27542"/>
            <a:ext cx="3008313" cy="968375"/>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27542"/>
            <a:ext cx="5111750" cy="4877594"/>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9BA20DE-7C5F-49C4-AEB3-CB18ECD38A5B}" type="datetimeFigureOut">
              <a:rPr lang="nl-NL" smtClean="0"/>
              <a:t>6-2-2024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FD4BD5-B1FE-4D3E-963B-E824E6DF9998}" type="slidenum">
              <a:rPr lang="nl-NL" smtClean="0"/>
              <a:t>‹nr.›</a:t>
            </a:fld>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1568094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000500"/>
            <a:ext cx="5486400" cy="472282"/>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9BA20DE-7C5F-49C4-AEB3-CB18ECD38A5B}" type="datetimeFigureOut">
              <a:rPr lang="nl-NL" smtClean="0"/>
              <a:t>6-2-2024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FFD4BD5-B1FE-4D3E-963B-E824E6DF9998}" type="slidenum">
              <a:rPr lang="nl-NL" smtClean="0"/>
              <a:t>‹nr.›</a:t>
            </a:fld>
            <a:endParaRPr lang="nl-NL"/>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56259"/>
            <a:ext cx="9144000" cy="758741"/>
          </a:xfrm>
          <a:prstGeom prst="rect">
            <a:avLst/>
          </a:prstGeom>
        </p:spPr>
      </p:pic>
    </p:spTree>
    <p:extLst>
      <p:ext uri="{BB962C8B-B14F-4D97-AF65-F5344CB8AC3E}">
        <p14:creationId xmlns:p14="http://schemas.microsoft.com/office/powerpoint/2010/main" val="334508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nl-NL" dirty="0"/>
              <a:t>Klik om de modelstijlen te bewerken</a:t>
            </a:r>
          </a:p>
          <a:p>
            <a:pPr lvl="1"/>
            <a:r>
              <a:rPr lang="nl-NL" dirty="0"/>
              <a:t>Tekst</a:t>
            </a:r>
          </a:p>
          <a:p>
            <a:pPr lvl="2"/>
            <a:r>
              <a:rPr lang="nl-NL" dirty="0"/>
              <a:t>Tekst</a:t>
            </a:r>
          </a:p>
          <a:p>
            <a:pPr lvl="3"/>
            <a:r>
              <a:rPr lang="nl-NL" dirty="0"/>
              <a:t>Tekst</a:t>
            </a:r>
          </a:p>
          <a:p>
            <a:pPr lvl="4"/>
            <a:r>
              <a:rPr lang="nl-NL" dirty="0"/>
              <a:t>Tekst</a:t>
            </a:r>
          </a:p>
          <a:p>
            <a:pPr lvl="5"/>
            <a:endParaRPr lang="nl-NL" dirty="0"/>
          </a:p>
        </p:txBody>
      </p:sp>
      <p:sp>
        <p:nvSpPr>
          <p:cNvPr id="4" name="Tijdelijke aanduiding voor datum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9BA20DE-7C5F-49C4-AEB3-CB18ECD38A5B}" type="datetimeFigureOut">
              <a:rPr lang="nl-NL" smtClean="0"/>
              <a:t>6-2-2024</a:t>
            </a:fld>
            <a:endParaRPr lang="nl-NL"/>
          </a:p>
        </p:txBody>
      </p:sp>
      <p:sp>
        <p:nvSpPr>
          <p:cNvPr id="5" name="Tijdelijke aanduiding voor voettekst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948264" y="4801716"/>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FFFD4BD5-B1FE-4D3E-963B-E824E6DF9998}" type="slidenum">
              <a:rPr lang="nl-NL" smtClean="0"/>
              <a:t>‹nr.›</a:t>
            </a:fld>
            <a:endParaRPr lang="nl-NL"/>
          </a:p>
        </p:txBody>
      </p:sp>
    </p:spTree>
    <p:extLst>
      <p:ext uri="{BB962C8B-B14F-4D97-AF65-F5344CB8AC3E}">
        <p14:creationId xmlns:p14="http://schemas.microsoft.com/office/powerpoint/2010/main" val="2231785297"/>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3000" b="1" kern="1200" baseline="0">
          <a:solidFill>
            <a:srgbClr val="006373"/>
          </a:solidFill>
          <a:effectLst/>
          <a:latin typeface="+mj-lt"/>
          <a:ea typeface="+mj-ea"/>
          <a:cs typeface="+mj-cs"/>
        </a:defRPr>
      </a:lvl1pPr>
    </p:titleStyle>
    <p:bodyStyle>
      <a:lvl1pPr marL="342900" indent="-342900" algn="l" defTabSz="914400" rtl="0" eaLnBrk="1" latinLnBrk="0" hangingPunct="1">
        <a:spcBef>
          <a:spcPct val="20000"/>
        </a:spcBef>
        <a:buSzPct val="75000"/>
        <a:buFont typeface="Wingdings" panose="05000000000000000000" pitchFamily="2" charset="2"/>
        <a:buChar char="q"/>
        <a:defRPr sz="2800" kern="1200">
          <a:solidFill>
            <a:srgbClr val="DD8A06"/>
          </a:solidFill>
          <a:latin typeface="+mn-lt"/>
          <a:ea typeface="+mn-ea"/>
          <a:cs typeface="+mn-cs"/>
        </a:defRPr>
      </a:lvl1pPr>
      <a:lvl2pPr marL="742950" indent="-285750" algn="l" defTabSz="914400" rtl="0" eaLnBrk="1" latinLnBrk="0" hangingPunct="1">
        <a:spcBef>
          <a:spcPct val="20000"/>
        </a:spcBef>
        <a:buSzPct val="75000"/>
        <a:buFont typeface="Wingdings" panose="05000000000000000000" pitchFamily="2" charset="2"/>
        <a:buChar char="q"/>
        <a:defRPr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75000"/>
        <a:buFont typeface="Wingdings" panose="05000000000000000000" pitchFamily="2" charset="2"/>
        <a:buChar char="q"/>
        <a:defRPr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75000"/>
        <a:buFont typeface="Wingdings" panose="05000000000000000000" pitchFamily="2" charset="2"/>
        <a:buChar char="q"/>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75000"/>
        <a:buFont typeface="Wingdings" panose="05000000000000000000" pitchFamily="2" charset="2"/>
        <a:buChar char="q"/>
        <a:defRPr sz="1600"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Uh2ozoWGNU"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YOCLrETr3bI" TargetMode="External"/><Relationship Id="rId2" Type="http://schemas.openxmlformats.org/officeDocument/2006/relationships/hyperlink" Target="https://www.youtube.com/watch?v=kqLMEw7OHyM" TargetMode="Externa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hI-sZw1eoj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pellenlab.be/speldatabas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unhcr.org/be/nl/activiteiten/woorden-zijn-belangrij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reate.kahoot.it/details/bf656dbc-0623-42b5-a54a-9388960d06f8"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data.unhcr.org/"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data.unhcr.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onderwijs.hetarchief.be/collecties/3d42af73-779a-4933-8c5b-1f63e8cd90cb" TargetMode="External"/><Relationship Id="rId2" Type="http://schemas.openxmlformats.org/officeDocument/2006/relationships/hyperlink" Target="https://youtu.be/zKWDbkA-S9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historianet.nl/maatschappij/10-vluchtelingen-die-de-wereld-veranderde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elle.com/nl/leven-liefde/a37176431/olympische-spelen-zwemmer-yusra-mardini-syrie-vluchtelin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schoolforrights.be/sites/default/files/2019-03/lesmap_mijn_nieuwe_thuis.pdf" TargetMode="External"/><Relationship Id="rId2" Type="http://schemas.openxmlformats.org/officeDocument/2006/relationships/hyperlink" Target="https://fracarita-belgium.org/nieuws/psychiatrisch-centrum-in-kasaka-breidt-aanbod-uit-nu-ook-algemene-medische-z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unhcr.org/be/nl" TargetMode="External"/><Relationship Id="rId2" Type="http://schemas.openxmlformats.org/officeDocument/2006/relationships/hyperlink" Target="https://www.unhcr.org/be/nl/over-ons"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hyperlink" Target="https://www.unhcr.org/be/wp-content/uploads/sites/46/2018/08/NL-Belgi%C3%AB-15-18-Activiteitengids.pdf" TargetMode="External"/><Relationship Id="rId2" Type="http://schemas.openxmlformats.org/officeDocument/2006/relationships/hyperlink" Target="https://www.unhcr.org/be/wp-content/uploads/sites/46/2018/08/NL-Belgi%C3%AB-PDF-12-15-Activiteitengids.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brabantinbeelden.nl/verhalen/belgische-vluchtelingen"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youtube.com/results?search_query=Kleine+handen+in+een+grote+oorlo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jongeontdekkers.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gezondleven.be/files/jaarverslag-2021.pdf" TargetMode="External"/><Relationship Id="rId2" Type="http://schemas.openxmlformats.org/officeDocument/2006/relationships/hyperlink" Target="https://www.gezondleven.be/files/preventiepeiling/Inspiratiegids-lokale-besturen.pdf"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fracarita-belgium.org/over-fracarita-belgiu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39041" y="934158"/>
            <a:ext cx="5853439" cy="1225021"/>
          </a:xfrm>
        </p:spPr>
        <p:txBody>
          <a:bodyPr>
            <a:normAutofit fontScale="90000"/>
          </a:bodyPr>
          <a:lstStyle/>
          <a:p>
            <a:r>
              <a:rPr lang="nl-NL" dirty="0" err="1"/>
              <a:t>Startdag</a:t>
            </a:r>
            <a:br>
              <a:rPr lang="nl-NL" dirty="0"/>
            </a:br>
            <a:r>
              <a:rPr lang="nl-NL" dirty="0"/>
              <a:t>Z</a:t>
            </a:r>
            <a:r>
              <a:rPr lang="nl-BE" dirty="0" err="1"/>
              <a:t>uidactie</a:t>
            </a:r>
            <a:r>
              <a:rPr lang="nl-BE" dirty="0"/>
              <a:t> 2024</a:t>
            </a:r>
            <a:br>
              <a:rPr lang="nl-BE" dirty="0"/>
            </a:br>
            <a:r>
              <a:rPr lang="nl-BE" dirty="0"/>
              <a:t>Ver over mijn grens</a:t>
            </a:r>
          </a:p>
        </p:txBody>
      </p:sp>
      <p:sp>
        <p:nvSpPr>
          <p:cNvPr id="3" name="Ondertitel 2"/>
          <p:cNvSpPr>
            <a:spLocks noGrp="1"/>
          </p:cNvSpPr>
          <p:nvPr>
            <p:ph type="subTitle" idx="1"/>
          </p:nvPr>
        </p:nvSpPr>
        <p:spPr>
          <a:xfrm>
            <a:off x="3419872" y="3320342"/>
            <a:ext cx="5370173" cy="1460500"/>
          </a:xfrm>
        </p:spPr>
        <p:txBody>
          <a:bodyPr>
            <a:normAutofit/>
          </a:bodyPr>
          <a:lstStyle/>
          <a:p>
            <a:endParaRPr lang="nl-BE" dirty="0">
              <a:solidFill>
                <a:schemeClr val="tx1">
                  <a:lumMod val="65000"/>
                  <a:lumOff val="35000"/>
                </a:schemeClr>
              </a:solidFill>
            </a:endParaRPr>
          </a:p>
          <a:p>
            <a:r>
              <a:rPr lang="nl-BE" sz="1800" dirty="0">
                <a:solidFill>
                  <a:schemeClr val="tx1">
                    <a:lumMod val="65000"/>
                    <a:lumOff val="35000"/>
                  </a:schemeClr>
                </a:solidFill>
              </a:rPr>
              <a:t>30 januari 2024</a:t>
            </a:r>
          </a:p>
          <a:p>
            <a:r>
              <a:rPr lang="nl-BE" sz="1800" dirty="0" err="1">
                <a:solidFill>
                  <a:schemeClr val="tx1">
                    <a:lumMod val="65000"/>
                    <a:lumOff val="35000"/>
                  </a:schemeClr>
                </a:solidFill>
              </a:rPr>
              <a:t>Multiversum</a:t>
            </a:r>
            <a:r>
              <a:rPr lang="nl-BE" sz="1800" dirty="0">
                <a:solidFill>
                  <a:schemeClr val="tx1">
                    <a:lumMod val="65000"/>
                    <a:lumOff val="35000"/>
                  </a:schemeClr>
                </a:solidFill>
              </a:rPr>
              <a:t> - Mortsel</a:t>
            </a:r>
          </a:p>
          <a:p>
            <a:endParaRPr lang="nl-BE" sz="1800" dirty="0">
              <a:solidFill>
                <a:schemeClr val="tx1">
                  <a:lumMod val="65000"/>
                  <a:lumOff val="35000"/>
                </a:schemeClr>
              </a:solidFill>
            </a:endParaRPr>
          </a:p>
        </p:txBody>
      </p:sp>
      <p:sp>
        <p:nvSpPr>
          <p:cNvPr id="5" name="Tekstvak 4">
            <a:extLst>
              <a:ext uri="{FF2B5EF4-FFF2-40B4-BE49-F238E27FC236}">
                <a16:creationId xmlns:a16="http://schemas.microsoft.com/office/drawing/2014/main" id="{E91F0026-F582-6719-106A-933C99998D97}"/>
              </a:ext>
            </a:extLst>
          </p:cNvPr>
          <p:cNvSpPr txBox="1"/>
          <p:nvPr/>
        </p:nvSpPr>
        <p:spPr>
          <a:xfrm>
            <a:off x="5076056" y="2713484"/>
            <a:ext cx="4392488" cy="369332"/>
          </a:xfrm>
          <a:prstGeom prst="rect">
            <a:avLst/>
          </a:prstGeom>
          <a:noFill/>
        </p:spPr>
        <p:txBody>
          <a:bodyPr wrap="square" rtlCol="0">
            <a:spAutoFit/>
          </a:bodyPr>
          <a:lstStyle/>
          <a:p>
            <a:r>
              <a:rPr lang="nl-NL" dirty="0"/>
              <a:t>Secundair Onderwijs</a:t>
            </a:r>
            <a:endParaRPr lang="nl-BE" dirty="0"/>
          </a:p>
        </p:txBody>
      </p:sp>
      <p:pic>
        <p:nvPicPr>
          <p:cNvPr id="6" name="Afbeelding 5" descr="Afbeelding met tekst, kleding, Menselijk gezicht, poster&#10;&#10;Automatisch gegenereerde beschrijving">
            <a:extLst>
              <a:ext uri="{FF2B5EF4-FFF2-40B4-BE49-F238E27FC236}">
                <a16:creationId xmlns:a16="http://schemas.microsoft.com/office/drawing/2014/main" id="{0C5A824A-2769-2016-E055-4A64C3951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09228"/>
            <a:ext cx="2947540" cy="4153644"/>
          </a:xfrm>
          <a:prstGeom prst="rect">
            <a:avLst/>
          </a:prstGeom>
        </p:spPr>
      </p:pic>
    </p:spTree>
    <p:extLst>
      <p:ext uri="{BB962C8B-B14F-4D97-AF65-F5344CB8AC3E}">
        <p14:creationId xmlns:p14="http://schemas.microsoft.com/office/powerpoint/2010/main" val="133096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305D390-01C1-F9E1-8B33-9D51C32962E5}"/>
              </a:ext>
            </a:extLst>
          </p:cNvPr>
          <p:cNvSpPr>
            <a:spLocks noGrp="1"/>
          </p:cNvSpPr>
          <p:nvPr>
            <p:ph type="title"/>
          </p:nvPr>
        </p:nvSpPr>
        <p:spPr/>
        <p:txBody>
          <a:bodyPr/>
          <a:lstStyle/>
          <a:p>
            <a:r>
              <a:rPr lang="nl-NL" dirty="0">
                <a:latin typeface="inherit"/>
              </a:rPr>
              <a:t>Sensibilisatie - educatie - solidariteit</a:t>
            </a:r>
            <a:endParaRPr lang="nl-BE" dirty="0"/>
          </a:p>
        </p:txBody>
      </p:sp>
      <p:sp>
        <p:nvSpPr>
          <p:cNvPr id="6" name="Tijdelijke aanduiding voor inhoud 5">
            <a:extLst>
              <a:ext uri="{FF2B5EF4-FFF2-40B4-BE49-F238E27FC236}">
                <a16:creationId xmlns:a16="http://schemas.microsoft.com/office/drawing/2014/main" id="{125AC5CC-9552-3C46-A196-611ABCA1F91B}"/>
              </a:ext>
            </a:extLst>
          </p:cNvPr>
          <p:cNvSpPr>
            <a:spLocks noGrp="1"/>
          </p:cNvSpPr>
          <p:nvPr>
            <p:ph idx="1"/>
          </p:nvPr>
        </p:nvSpPr>
        <p:spPr>
          <a:xfrm>
            <a:off x="395536" y="1181365"/>
            <a:ext cx="8229600" cy="3771636"/>
          </a:xfrm>
        </p:spPr>
        <p:txBody>
          <a:bodyPr>
            <a:normAutofit fontScale="92500" lnSpcReduction="20000"/>
          </a:bodyPr>
          <a:lstStyle/>
          <a:p>
            <a:r>
              <a:rPr lang="nl-NL" dirty="0">
                <a:latin typeface="inherit"/>
              </a:rPr>
              <a:t>F</a:t>
            </a:r>
            <a:r>
              <a:rPr lang="nl-NL" i="0" dirty="0">
                <a:effectLst/>
                <a:latin typeface="inherit"/>
              </a:rPr>
              <a:t>inanciële en materiële steun </a:t>
            </a:r>
          </a:p>
          <a:p>
            <a:endParaRPr lang="nl-NL" i="0" dirty="0">
              <a:effectLst/>
              <a:latin typeface="inherit"/>
            </a:endParaRPr>
          </a:p>
          <a:p>
            <a:r>
              <a:rPr lang="nl-NL" dirty="0">
                <a:latin typeface="inherit"/>
              </a:rPr>
              <a:t>T</a:t>
            </a:r>
            <a:r>
              <a:rPr lang="nl-NL" i="0" dirty="0">
                <a:effectLst/>
                <a:latin typeface="inherit"/>
              </a:rPr>
              <a:t>oegang tot kennis en expertise voor initiatieven van zorg, onderwijs en welzijn</a:t>
            </a:r>
          </a:p>
          <a:p>
            <a:pPr marL="0" indent="0">
              <a:buNone/>
            </a:pPr>
            <a:endParaRPr lang="nl-NL" b="0" i="0" dirty="0">
              <a:effectLst/>
              <a:latin typeface="inherit"/>
            </a:endParaRPr>
          </a:p>
          <a:p>
            <a:r>
              <a:rPr lang="nl-NL" dirty="0">
                <a:latin typeface="inherit"/>
              </a:rPr>
              <a:t>Een actieve educatie- en sensibilisatiewerking met vrijwilligers </a:t>
            </a:r>
          </a:p>
          <a:p>
            <a:endParaRPr lang="nl-NL" dirty="0">
              <a:latin typeface="inherit"/>
            </a:endParaRPr>
          </a:p>
          <a:p>
            <a:r>
              <a:rPr lang="nl-NL" dirty="0">
                <a:latin typeface="inherit"/>
              </a:rPr>
              <a:t>Het creëren van opportuniteiten voor kennismaking en ontmoeting met de partners in Afrika</a:t>
            </a:r>
          </a:p>
          <a:p>
            <a:endParaRPr lang="nl-NL" dirty="0">
              <a:latin typeface="inherit"/>
            </a:endParaRPr>
          </a:p>
          <a:p>
            <a:pPr marL="0" indent="0">
              <a:buNone/>
            </a:pPr>
            <a:endParaRPr lang="nl-NL" b="0" i="0" dirty="0">
              <a:solidFill>
                <a:srgbClr val="000000"/>
              </a:solidFill>
              <a:effectLst/>
              <a:latin typeface="inherit"/>
            </a:endParaRPr>
          </a:p>
          <a:p>
            <a:endParaRPr lang="nl-BE" dirty="0"/>
          </a:p>
        </p:txBody>
      </p:sp>
    </p:spTree>
    <p:extLst>
      <p:ext uri="{BB962C8B-B14F-4D97-AF65-F5344CB8AC3E}">
        <p14:creationId xmlns:p14="http://schemas.microsoft.com/office/powerpoint/2010/main" val="149859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362C9D8-A3BF-5B7A-A1A9-9F5F148C4C8F}"/>
              </a:ext>
            </a:extLst>
          </p:cNvPr>
          <p:cNvSpPr>
            <a:spLocks noGrp="1"/>
          </p:cNvSpPr>
          <p:nvPr>
            <p:ph type="title"/>
          </p:nvPr>
        </p:nvSpPr>
        <p:spPr/>
        <p:txBody>
          <a:bodyPr>
            <a:normAutofit/>
          </a:bodyPr>
          <a:lstStyle/>
          <a:p>
            <a:r>
              <a:rPr lang="nl-NL" dirty="0"/>
              <a:t>Duurzame Ontwikkelingsdoelstellingen</a:t>
            </a:r>
            <a:br>
              <a:rPr lang="nl-NL" dirty="0"/>
            </a:br>
            <a:r>
              <a:rPr lang="nl-NL" sz="2200" dirty="0">
                <a:solidFill>
                  <a:srgbClr val="DD8A06"/>
                </a:solidFill>
                <a:latin typeface="+mn-lt"/>
                <a:ea typeface="+mn-ea"/>
                <a:cs typeface="+mn-cs"/>
              </a:rPr>
              <a:t>menselijke waardigheid is een basisrecht</a:t>
            </a:r>
            <a:endParaRPr lang="nl-BE" sz="2200" dirty="0">
              <a:solidFill>
                <a:srgbClr val="DD8A06"/>
              </a:solidFill>
              <a:latin typeface="+mn-lt"/>
              <a:ea typeface="+mn-ea"/>
              <a:cs typeface="+mn-cs"/>
            </a:endParaRPr>
          </a:p>
        </p:txBody>
      </p:sp>
      <p:sp>
        <p:nvSpPr>
          <p:cNvPr id="3" name="Tijdelijke aanduiding voor inhoud 2">
            <a:extLst>
              <a:ext uri="{FF2B5EF4-FFF2-40B4-BE49-F238E27FC236}">
                <a16:creationId xmlns:a16="http://schemas.microsoft.com/office/drawing/2014/main" id="{FB21D4E3-7B59-04BB-3E40-A1E92E754FC6}"/>
              </a:ext>
            </a:extLst>
          </p:cNvPr>
          <p:cNvSpPr>
            <a:spLocks noGrp="1"/>
          </p:cNvSpPr>
          <p:nvPr>
            <p:ph sz="half" idx="1"/>
          </p:nvPr>
        </p:nvSpPr>
        <p:spPr/>
        <p:txBody>
          <a:bodyPr>
            <a:normAutofit/>
          </a:bodyPr>
          <a:lstStyle/>
          <a:p>
            <a:pPr marL="0" indent="0">
              <a:buNone/>
            </a:pPr>
            <a:endParaRPr lang="nl-NL" dirty="0"/>
          </a:p>
          <a:p>
            <a:pPr marL="0" indent="0">
              <a:buNone/>
            </a:pPr>
            <a:endParaRPr lang="nl-NL" dirty="0"/>
          </a:p>
          <a:p>
            <a:pPr marL="0" indent="0">
              <a:buNone/>
            </a:pPr>
            <a:r>
              <a:rPr lang="nl-NL" dirty="0"/>
              <a:t>De Duurzame Ontwikkelingsdoelstellingen (</a:t>
            </a:r>
            <a:r>
              <a:rPr lang="nl-NL" dirty="0" err="1"/>
              <a:t>SDG's</a:t>
            </a:r>
            <a:r>
              <a:rPr lang="nl-NL" dirty="0"/>
              <a:t>) zijn zeventien doelstellingen die zijn vastgesteld door de Verenigde Naties om mondiale uitdagingen aan te pakken en duurzame ontwikkeling te bevorderen. </a:t>
            </a:r>
          </a:p>
          <a:p>
            <a:endParaRPr lang="nl-NL" dirty="0"/>
          </a:p>
        </p:txBody>
      </p:sp>
      <p:pic>
        <p:nvPicPr>
          <p:cNvPr id="6" name="Tijdelijke aanduiding voor inhoud 5">
            <a:extLst>
              <a:ext uri="{FF2B5EF4-FFF2-40B4-BE49-F238E27FC236}">
                <a16:creationId xmlns:a16="http://schemas.microsoft.com/office/drawing/2014/main" id="{0399214F-619C-3FDB-83E8-6BD16235C660}"/>
              </a:ext>
            </a:extLst>
          </p:cNvPr>
          <p:cNvPicPr>
            <a:picLocks noGrp="1" noChangeAspect="1"/>
          </p:cNvPicPr>
          <p:nvPr>
            <p:ph sz="half" idx="2"/>
          </p:nvPr>
        </p:nvPicPr>
        <p:blipFill>
          <a:blip r:embed="rId2"/>
          <a:stretch>
            <a:fillRect/>
          </a:stretch>
        </p:blipFill>
        <p:spPr>
          <a:xfrm>
            <a:off x="4648200" y="1440811"/>
            <a:ext cx="4038600" cy="3185803"/>
          </a:xfrm>
          <a:prstGeom prst="rect">
            <a:avLst/>
          </a:prstGeom>
        </p:spPr>
      </p:pic>
      <p:sp>
        <p:nvSpPr>
          <p:cNvPr id="2" name="Tekstvak 1">
            <a:extLst>
              <a:ext uri="{FF2B5EF4-FFF2-40B4-BE49-F238E27FC236}">
                <a16:creationId xmlns:a16="http://schemas.microsoft.com/office/drawing/2014/main" id="{4B0050EC-5F53-95FA-9E97-125B7F33299C}"/>
              </a:ext>
            </a:extLst>
          </p:cNvPr>
          <p:cNvSpPr txBox="1"/>
          <p:nvPr/>
        </p:nvSpPr>
        <p:spPr>
          <a:xfrm>
            <a:off x="4495800" y="5084165"/>
            <a:ext cx="4468688" cy="646331"/>
          </a:xfrm>
          <a:prstGeom prst="rect">
            <a:avLst/>
          </a:prstGeom>
          <a:noFill/>
        </p:spPr>
        <p:txBody>
          <a:bodyPr wrap="square" rtlCol="0">
            <a:spAutoFit/>
          </a:bodyPr>
          <a:lstStyle/>
          <a:p>
            <a:r>
              <a:rPr lang="nl-NL" sz="1200" b="0" i="0" dirty="0">
                <a:effectLst/>
                <a:latin typeface="arial" panose="020B0604020202020204" pitchFamily="34" charset="0"/>
              </a:rPr>
              <a:t>2015 - Verenigde Naties – tegen 2030 een betere en duurzamere toekomst voor alle mensen en de wereld bereiken</a:t>
            </a:r>
          </a:p>
          <a:p>
            <a:r>
              <a:rPr lang="nl-BE" sz="1200" dirty="0">
                <a:hlinkClick r:id="rId3"/>
              </a:rPr>
              <a:t>https://www.youtube.com/watch?v=ZUh2ozoWGNU</a:t>
            </a:r>
            <a:r>
              <a:rPr lang="nl-BE" sz="1200" dirty="0"/>
              <a:t> </a:t>
            </a:r>
          </a:p>
        </p:txBody>
      </p:sp>
    </p:spTree>
    <p:extLst>
      <p:ext uri="{BB962C8B-B14F-4D97-AF65-F5344CB8AC3E}">
        <p14:creationId xmlns:p14="http://schemas.microsoft.com/office/powerpoint/2010/main" val="409275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7B50E-14CE-AC3D-C0AF-8CA7D16D4F8C}"/>
              </a:ext>
            </a:extLst>
          </p:cNvPr>
          <p:cNvSpPr>
            <a:spLocks noGrp="1"/>
          </p:cNvSpPr>
          <p:nvPr>
            <p:ph type="title"/>
          </p:nvPr>
        </p:nvSpPr>
        <p:spPr/>
        <p:txBody>
          <a:bodyPr/>
          <a:lstStyle/>
          <a:p>
            <a:endParaRPr lang="nl-BE"/>
          </a:p>
        </p:txBody>
      </p:sp>
      <p:pic>
        <p:nvPicPr>
          <p:cNvPr id="5" name="Tijdelijke aanduiding voor inhoud 4" descr="Afbeelding met tekst, cirkel, diagram, schermopname&#10;&#10;Automatisch gegenereerde beschrijving">
            <a:extLst>
              <a:ext uri="{FF2B5EF4-FFF2-40B4-BE49-F238E27FC236}">
                <a16:creationId xmlns:a16="http://schemas.microsoft.com/office/drawing/2014/main" id="{167E5287-14D2-63C6-2602-BE49F42945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971550"/>
            <a:ext cx="6692644" cy="3771900"/>
          </a:xfrm>
        </p:spPr>
      </p:pic>
    </p:spTree>
    <p:extLst>
      <p:ext uri="{BB962C8B-B14F-4D97-AF65-F5344CB8AC3E}">
        <p14:creationId xmlns:p14="http://schemas.microsoft.com/office/powerpoint/2010/main" val="3583635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701D0-C88A-5BDD-6595-601823E2C147}"/>
              </a:ext>
            </a:extLst>
          </p:cNvPr>
          <p:cNvSpPr>
            <a:spLocks noGrp="1"/>
          </p:cNvSpPr>
          <p:nvPr>
            <p:ph type="title"/>
          </p:nvPr>
        </p:nvSpPr>
        <p:spPr/>
        <p:txBody>
          <a:bodyPr/>
          <a:lstStyle/>
          <a:p>
            <a:endParaRPr lang="nl-BE"/>
          </a:p>
        </p:txBody>
      </p:sp>
      <p:pic>
        <p:nvPicPr>
          <p:cNvPr id="5" name="Tijdelijke aanduiding voor inhoud 4" descr="Afbeelding met schermopname, tekst, diagram, cirkel&#10;&#10;Automatisch gegenereerde beschrijving">
            <a:extLst>
              <a:ext uri="{FF2B5EF4-FFF2-40B4-BE49-F238E27FC236}">
                <a16:creationId xmlns:a16="http://schemas.microsoft.com/office/drawing/2014/main" id="{3FFCFDD5-79D3-E323-1293-7CA537C12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708151"/>
            <a:ext cx="5936642" cy="3771900"/>
          </a:xfrm>
        </p:spPr>
      </p:pic>
    </p:spTree>
    <p:extLst>
      <p:ext uri="{BB962C8B-B14F-4D97-AF65-F5344CB8AC3E}">
        <p14:creationId xmlns:p14="http://schemas.microsoft.com/office/powerpoint/2010/main" val="384238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00135-AF5C-EF71-DD74-38EED99886ED}"/>
              </a:ext>
            </a:extLst>
          </p:cNvPr>
          <p:cNvSpPr>
            <a:spLocks noGrp="1"/>
          </p:cNvSpPr>
          <p:nvPr>
            <p:ph type="title"/>
          </p:nvPr>
        </p:nvSpPr>
        <p:spPr/>
        <p:txBody>
          <a:bodyPr/>
          <a:lstStyle/>
          <a:p>
            <a:r>
              <a:rPr lang="nl-NL" dirty="0"/>
              <a:t>Onze duurzaamheidsvisie</a:t>
            </a:r>
            <a:endParaRPr lang="nl-BE" dirty="0"/>
          </a:p>
        </p:txBody>
      </p:sp>
      <p:sp>
        <p:nvSpPr>
          <p:cNvPr id="3" name="Tijdelijke aanduiding voor inhoud 2">
            <a:extLst>
              <a:ext uri="{FF2B5EF4-FFF2-40B4-BE49-F238E27FC236}">
                <a16:creationId xmlns:a16="http://schemas.microsoft.com/office/drawing/2014/main" id="{1039B84E-C011-E29E-1469-7BF27300F6F6}"/>
              </a:ext>
            </a:extLst>
          </p:cNvPr>
          <p:cNvSpPr>
            <a:spLocks noGrp="1"/>
          </p:cNvSpPr>
          <p:nvPr>
            <p:ph idx="1"/>
          </p:nvPr>
        </p:nvSpPr>
        <p:spPr/>
        <p:txBody>
          <a:bodyPr>
            <a:normAutofit/>
          </a:bodyPr>
          <a:lstStyle/>
          <a:p>
            <a:r>
              <a:rPr lang="nl-NL" sz="1700" dirty="0"/>
              <a:t>Wij omarmen vol overtuiging de uitdaging om een voortrekkersrol te vervullen in de ontwikkeling van een duurzame en veerkrachtige samenleving, waarin het potentieel van eenieder tot volle bloei kan komen.</a:t>
            </a:r>
          </a:p>
          <a:p>
            <a:r>
              <a:rPr lang="nl-NL" sz="1700" dirty="0"/>
              <a:t>Onze ambitie reikt verder dan kernactiviteiten binnen zorg en onderwijs. Wij streven naar het creëren van een dynamische en inclusieve werk- en leefomgeving, waar een vooruitstrevende aanpak qua duurzaamheid niet alleen gedijt maar ook als een krachtige beweging wordt doorgegeven.</a:t>
            </a:r>
          </a:p>
          <a:p>
            <a:r>
              <a:rPr lang="nl-BE" sz="1700" dirty="0"/>
              <a:t>We werken hiervoor in verbondenheid en vertrouwen samen met al onze interne en externe partners. Samen vormen wij een krachtig front om een duurzame positieve maatschappelijke impact te genereren en anderen te inspireren.</a:t>
            </a:r>
          </a:p>
        </p:txBody>
      </p:sp>
    </p:spTree>
    <p:extLst>
      <p:ext uri="{BB962C8B-B14F-4D97-AF65-F5344CB8AC3E}">
        <p14:creationId xmlns:p14="http://schemas.microsoft.com/office/powerpoint/2010/main" val="10294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A32CD83-3F31-DFE3-74F8-CD34C743BB32}"/>
              </a:ext>
            </a:extLst>
          </p:cNvPr>
          <p:cNvSpPr>
            <a:spLocks noGrp="1"/>
          </p:cNvSpPr>
          <p:nvPr>
            <p:ph idx="4294967295"/>
          </p:nvPr>
        </p:nvSpPr>
        <p:spPr>
          <a:xfrm>
            <a:off x="0" y="553244"/>
            <a:ext cx="9143999" cy="4752528"/>
          </a:xfrm>
        </p:spPr>
        <p:txBody>
          <a:bodyPr>
            <a:normAutofit/>
          </a:bodyPr>
          <a:lstStyle/>
          <a:p>
            <a:pPr algn="l"/>
            <a:endParaRPr lang="nl-BE" sz="1800" b="0" i="0" u="none" strike="noStrike" baseline="0" dirty="0">
              <a:solidFill>
                <a:srgbClr val="000000"/>
              </a:solidFill>
              <a:latin typeface="Effra Light"/>
            </a:endParaRPr>
          </a:p>
          <a:p>
            <a:endParaRPr lang="nl-NL" sz="1800" b="0" i="0" u="none" strike="noStrike" baseline="0" dirty="0">
              <a:solidFill>
                <a:srgbClr val="000000"/>
              </a:solidFill>
              <a:latin typeface="Effra Light"/>
            </a:endParaRPr>
          </a:p>
          <a:p>
            <a:pPr marL="0" indent="0">
              <a:buNone/>
            </a:pPr>
            <a:endParaRPr lang="nl-NL" sz="1800" b="0" i="0" u="none" strike="noStrike" baseline="0" dirty="0">
              <a:solidFill>
                <a:srgbClr val="000000"/>
              </a:solidFill>
              <a:latin typeface="Effra Light"/>
            </a:endParaRPr>
          </a:p>
          <a:p>
            <a:pPr marL="0" indent="0">
              <a:buNone/>
            </a:pPr>
            <a:r>
              <a:rPr lang="nl-NL" sz="1800" b="0" i="0" u="none" strike="noStrike" baseline="0" dirty="0">
                <a:solidFill>
                  <a:srgbClr val="000000"/>
                </a:solidFill>
                <a:latin typeface="Effra Light"/>
              </a:rPr>
              <a:t>		           zorg en welzijn	            kwaliteitsvol onderwijs</a:t>
            </a:r>
          </a:p>
          <a:p>
            <a:pPr marL="0" indent="0">
              <a:buNone/>
            </a:pPr>
            <a:endParaRPr lang="nl-NL" sz="1800" b="0" i="0" u="none" strike="noStrike" baseline="0" dirty="0">
              <a:solidFill>
                <a:srgbClr val="000000"/>
              </a:solidFill>
              <a:latin typeface="Effra Light"/>
            </a:endParaRPr>
          </a:p>
          <a:p>
            <a:pPr marL="0" indent="0">
              <a:buNone/>
            </a:pPr>
            <a:endParaRPr lang="nl-NL" sz="1800" b="0" i="0" u="none" strike="noStrike" baseline="0" dirty="0">
              <a:solidFill>
                <a:srgbClr val="000000"/>
              </a:solidFill>
              <a:latin typeface="Effra Light"/>
            </a:endParaRPr>
          </a:p>
          <a:p>
            <a:pPr marL="0" indent="0">
              <a:buNone/>
            </a:pPr>
            <a:endParaRPr lang="nl-NL" sz="1800" b="0" i="0" u="none" strike="noStrike" baseline="0" dirty="0">
              <a:solidFill>
                <a:srgbClr val="000000"/>
              </a:solidFill>
              <a:latin typeface="Effra Light"/>
            </a:endParaRPr>
          </a:p>
          <a:p>
            <a:pPr marL="0" indent="0">
              <a:buNone/>
            </a:pPr>
            <a:endParaRPr lang="nl-NL" sz="1800" dirty="0">
              <a:solidFill>
                <a:srgbClr val="000000"/>
              </a:solidFill>
              <a:latin typeface="Effra Light"/>
            </a:endParaRPr>
          </a:p>
          <a:p>
            <a:pPr marL="0" indent="0">
              <a:buNone/>
            </a:pPr>
            <a:r>
              <a:rPr lang="nl-NL" sz="1800" b="0" i="0" u="none" strike="noStrike" baseline="0" dirty="0">
                <a:solidFill>
                  <a:srgbClr val="000000"/>
                </a:solidFill>
                <a:latin typeface="Effra Light"/>
              </a:rPr>
              <a:t>kansarmoede           innovatie </a:t>
            </a:r>
            <a:r>
              <a:rPr lang="nl-NL" sz="1800" dirty="0">
                <a:solidFill>
                  <a:srgbClr val="000000"/>
                </a:solidFill>
                <a:latin typeface="Effra Light"/>
              </a:rPr>
              <a:t>en             consumptie en               klimaat             </a:t>
            </a:r>
            <a:r>
              <a:rPr lang="nl-NL" sz="1800" dirty="0" err="1">
                <a:solidFill>
                  <a:srgbClr val="000000"/>
                </a:solidFill>
                <a:latin typeface="Effra Light"/>
              </a:rPr>
              <a:t>good</a:t>
            </a:r>
            <a:r>
              <a:rPr lang="nl-NL" sz="1800" dirty="0">
                <a:solidFill>
                  <a:srgbClr val="000000"/>
                </a:solidFill>
                <a:latin typeface="Effra Light"/>
              </a:rPr>
              <a:t> </a:t>
            </a:r>
            <a:r>
              <a:rPr lang="nl-NL" sz="1800" dirty="0" err="1">
                <a:solidFill>
                  <a:srgbClr val="000000"/>
                </a:solidFill>
                <a:latin typeface="Effra Light"/>
              </a:rPr>
              <a:t>governance</a:t>
            </a:r>
            <a:br>
              <a:rPr lang="nl-NL" sz="1800" b="0" i="0" u="none" strike="noStrike" baseline="0" dirty="0">
                <a:solidFill>
                  <a:srgbClr val="000000"/>
                </a:solidFill>
                <a:latin typeface="Effra Light"/>
              </a:rPr>
            </a:br>
            <a:r>
              <a:rPr lang="nl-NL" sz="1800" b="0" i="0" u="none" strike="noStrike" baseline="0" dirty="0">
                <a:solidFill>
                  <a:srgbClr val="000000"/>
                </a:solidFill>
                <a:latin typeface="Effra Light"/>
              </a:rPr>
              <a:t>                                   infrastructuur           productie</a:t>
            </a:r>
          </a:p>
          <a:p>
            <a:pPr marL="0" indent="0">
              <a:buNone/>
            </a:pPr>
            <a:endParaRPr lang="nl-NL" sz="1800" b="0" i="0" u="none" strike="noStrike" baseline="0" dirty="0">
              <a:solidFill>
                <a:srgbClr val="000000"/>
              </a:solidFill>
              <a:latin typeface="Effra Light"/>
            </a:endParaRPr>
          </a:p>
          <a:p>
            <a:pPr marL="0" indent="0">
              <a:buNone/>
            </a:pPr>
            <a:r>
              <a:rPr lang="nl-NL" sz="1800" b="0" i="0" u="none" strike="noStrike" baseline="0" dirty="0">
                <a:solidFill>
                  <a:srgbClr val="000000"/>
                </a:solidFill>
                <a:latin typeface="Effra Light"/>
              </a:rPr>
              <a:t>Naast enkele centrale acties worden sectoren, scholen en voorzieningen gesensibiliseerd hier ook lokaal op in te zetten</a:t>
            </a:r>
            <a:endParaRPr lang="nl-BE" dirty="0"/>
          </a:p>
        </p:txBody>
      </p:sp>
      <p:pic>
        <p:nvPicPr>
          <p:cNvPr id="5" name="Afbeelding 4" descr="Afbeelding met tekst, Lettertype, groen, schermopname&#10;&#10;Automatisch gegenereerde beschrijving">
            <a:extLst>
              <a:ext uri="{FF2B5EF4-FFF2-40B4-BE49-F238E27FC236}">
                <a16:creationId xmlns:a16="http://schemas.microsoft.com/office/drawing/2014/main" id="{5D6EAC58-5015-3552-67D3-A634AE175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31729"/>
            <a:ext cx="1080120" cy="1080120"/>
          </a:xfrm>
          <a:prstGeom prst="rect">
            <a:avLst/>
          </a:prstGeom>
        </p:spPr>
      </p:pic>
      <p:pic>
        <p:nvPicPr>
          <p:cNvPr id="7" name="Afbeelding 6" descr="Afbeelding met tekst, logo, rood, ontwerp&#10;&#10;Automatisch gegenereerde beschrijving">
            <a:extLst>
              <a:ext uri="{FF2B5EF4-FFF2-40B4-BE49-F238E27FC236}">
                <a16:creationId xmlns:a16="http://schemas.microsoft.com/office/drawing/2014/main" id="{07ADB8A9-D88E-2898-6CA4-F65FCDBC7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00878"/>
            <a:ext cx="1080120" cy="1080120"/>
          </a:xfrm>
          <a:prstGeom prst="rect">
            <a:avLst/>
          </a:prstGeom>
        </p:spPr>
      </p:pic>
      <p:pic>
        <p:nvPicPr>
          <p:cNvPr id="9" name="Afbeelding 8" descr="Afbeelding met tekst, Lettertype, Graphics, rood&#10;&#10;Automatisch gegenereerde beschrijving">
            <a:extLst>
              <a:ext uri="{FF2B5EF4-FFF2-40B4-BE49-F238E27FC236}">
                <a16:creationId xmlns:a16="http://schemas.microsoft.com/office/drawing/2014/main" id="{5792426C-778F-C9A3-CC14-AC726A0A2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80" y="1993404"/>
            <a:ext cx="1116508" cy="1116508"/>
          </a:xfrm>
          <a:prstGeom prst="rect">
            <a:avLst/>
          </a:prstGeom>
        </p:spPr>
      </p:pic>
      <p:pic>
        <p:nvPicPr>
          <p:cNvPr id="11" name="Afbeelding 10" descr="Afbeelding met tekst, ontwerp, schermopname, Lettertype&#10;&#10;Automatisch gegenereerde beschrijving">
            <a:extLst>
              <a:ext uri="{FF2B5EF4-FFF2-40B4-BE49-F238E27FC236}">
                <a16:creationId xmlns:a16="http://schemas.microsoft.com/office/drawing/2014/main" id="{ED042D9E-D99F-3949-07CD-6F6F387A04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4328" y="1988986"/>
            <a:ext cx="1120925" cy="1120925"/>
          </a:xfrm>
          <a:prstGeom prst="rect">
            <a:avLst/>
          </a:prstGeom>
        </p:spPr>
      </p:pic>
      <p:pic>
        <p:nvPicPr>
          <p:cNvPr id="13" name="Afbeelding 12" descr="Afbeelding met tekst, Lettertype, logo, Graphics&#10;&#10;Automatisch gegenereerde beschrijving">
            <a:extLst>
              <a:ext uri="{FF2B5EF4-FFF2-40B4-BE49-F238E27FC236}">
                <a16:creationId xmlns:a16="http://schemas.microsoft.com/office/drawing/2014/main" id="{753A6EFE-F76D-A649-9EF3-B708107E31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1035" y="1988985"/>
            <a:ext cx="1120925" cy="1120925"/>
          </a:xfrm>
          <a:prstGeom prst="rect">
            <a:avLst/>
          </a:prstGeom>
        </p:spPr>
      </p:pic>
      <p:pic>
        <p:nvPicPr>
          <p:cNvPr id="15" name="Afbeelding 14" descr="Afbeelding met tekst, zoogdier, logo, Graphics&#10;&#10;Automatisch gegenereerde beschrijving">
            <a:extLst>
              <a:ext uri="{FF2B5EF4-FFF2-40B4-BE49-F238E27FC236}">
                <a16:creationId xmlns:a16="http://schemas.microsoft.com/office/drawing/2014/main" id="{407243E6-5F6A-2509-025C-501976625A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5208" y="1952597"/>
            <a:ext cx="1116507" cy="1116507"/>
          </a:xfrm>
          <a:prstGeom prst="rect">
            <a:avLst/>
          </a:prstGeom>
        </p:spPr>
      </p:pic>
      <p:pic>
        <p:nvPicPr>
          <p:cNvPr id="17" name="Afbeelding 16" descr="Afbeelding met tekst, vogel, logo, Lettertype&#10;&#10;Automatisch gegenereerde beschrijving">
            <a:extLst>
              <a:ext uri="{FF2B5EF4-FFF2-40B4-BE49-F238E27FC236}">
                <a16:creationId xmlns:a16="http://schemas.microsoft.com/office/drawing/2014/main" id="{1DD5E0AB-B65C-36CC-5C47-680F27BED0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29291" y="1952597"/>
            <a:ext cx="1116507" cy="1116507"/>
          </a:xfrm>
          <a:prstGeom prst="rect">
            <a:avLst/>
          </a:prstGeom>
        </p:spPr>
      </p:pic>
    </p:spTree>
    <p:extLst>
      <p:ext uri="{BB962C8B-B14F-4D97-AF65-F5344CB8AC3E}">
        <p14:creationId xmlns:p14="http://schemas.microsoft.com/office/powerpoint/2010/main" val="309516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101D15B-E08C-0CD9-8C31-60C6EB0F3671}"/>
              </a:ext>
            </a:extLst>
          </p:cNvPr>
          <p:cNvSpPr>
            <a:spLocks noGrp="1"/>
          </p:cNvSpPr>
          <p:nvPr>
            <p:ph type="title"/>
          </p:nvPr>
        </p:nvSpPr>
        <p:spPr/>
        <p:txBody>
          <a:bodyPr>
            <a:normAutofit fontScale="90000"/>
          </a:bodyPr>
          <a:lstStyle/>
          <a:p>
            <a:br>
              <a:rPr lang="nl-NL" dirty="0"/>
            </a:br>
            <a:r>
              <a:rPr lang="nl-NL" dirty="0"/>
              <a:t>Enkele relevante </a:t>
            </a:r>
            <a:r>
              <a:rPr lang="nl-NL" dirty="0" err="1"/>
              <a:t>SDG's</a:t>
            </a:r>
            <a:br>
              <a:rPr lang="nl-NL" dirty="0"/>
            </a:br>
            <a:endParaRPr lang="nl-BE" dirty="0"/>
          </a:p>
        </p:txBody>
      </p:sp>
      <p:sp>
        <p:nvSpPr>
          <p:cNvPr id="6" name="Tijdelijke aanduiding voor inhoud 5">
            <a:extLst>
              <a:ext uri="{FF2B5EF4-FFF2-40B4-BE49-F238E27FC236}">
                <a16:creationId xmlns:a16="http://schemas.microsoft.com/office/drawing/2014/main" id="{70F8DADA-1541-6758-24D1-FF6741880771}"/>
              </a:ext>
            </a:extLst>
          </p:cNvPr>
          <p:cNvSpPr>
            <a:spLocks noGrp="1"/>
          </p:cNvSpPr>
          <p:nvPr>
            <p:ph idx="1"/>
          </p:nvPr>
        </p:nvSpPr>
        <p:spPr/>
        <p:txBody>
          <a:bodyPr/>
          <a:lstStyle/>
          <a:p>
            <a:pPr marL="0" indent="0">
              <a:buNone/>
            </a:pPr>
            <a:r>
              <a:rPr lang="nl-NL" dirty="0"/>
              <a:t>Hoewel er geen specifieke </a:t>
            </a:r>
            <a:r>
              <a:rPr lang="nl-NL" dirty="0" err="1"/>
              <a:t>SDG’s</a:t>
            </a:r>
            <a:r>
              <a:rPr lang="nl-NL" dirty="0"/>
              <a:t> zijn die direct verwijzen naar migratie en trauma, zijn er doelstellingen die indirect betrekking hebben op deze kwesties</a:t>
            </a:r>
          </a:p>
          <a:p>
            <a:pPr marL="0" indent="0">
              <a:buNone/>
            </a:pPr>
            <a:r>
              <a:rPr lang="nl-NL" dirty="0"/>
              <a:t>Het is belangrijk om de </a:t>
            </a:r>
            <a:r>
              <a:rPr lang="nl-NL" dirty="0" err="1"/>
              <a:t>SDG's</a:t>
            </a:r>
            <a:r>
              <a:rPr lang="nl-NL" dirty="0"/>
              <a:t> als onderling verbonden te beschouwen en te erkennen dat vooruitgang op het ene gebied vaak invloed heeft op andere gebieden</a:t>
            </a:r>
            <a:endParaRPr lang="nl-BE" dirty="0"/>
          </a:p>
        </p:txBody>
      </p:sp>
    </p:spTree>
    <p:extLst>
      <p:ext uri="{BB962C8B-B14F-4D97-AF65-F5344CB8AC3E}">
        <p14:creationId xmlns:p14="http://schemas.microsoft.com/office/powerpoint/2010/main" val="774531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101D15B-E08C-0CD9-8C31-60C6EB0F3671}"/>
              </a:ext>
            </a:extLst>
          </p:cNvPr>
          <p:cNvSpPr>
            <a:spLocks noGrp="1"/>
          </p:cNvSpPr>
          <p:nvPr>
            <p:ph type="title"/>
          </p:nvPr>
        </p:nvSpPr>
        <p:spPr/>
        <p:txBody>
          <a:bodyPr>
            <a:normAutofit fontScale="90000"/>
          </a:bodyPr>
          <a:lstStyle/>
          <a:p>
            <a:br>
              <a:rPr lang="nl-NL" dirty="0"/>
            </a:br>
            <a:r>
              <a:rPr lang="nl-NL" dirty="0"/>
              <a:t>Enkele relevante </a:t>
            </a:r>
            <a:r>
              <a:rPr lang="nl-NL" dirty="0" err="1"/>
              <a:t>SDG's</a:t>
            </a:r>
            <a:br>
              <a:rPr lang="nl-NL" dirty="0"/>
            </a:br>
            <a:endParaRPr lang="nl-BE" dirty="0"/>
          </a:p>
        </p:txBody>
      </p:sp>
      <p:sp>
        <p:nvSpPr>
          <p:cNvPr id="4" name="Tijdelijke aanduiding voor tekst 3">
            <a:extLst>
              <a:ext uri="{FF2B5EF4-FFF2-40B4-BE49-F238E27FC236}">
                <a16:creationId xmlns:a16="http://schemas.microsoft.com/office/drawing/2014/main" id="{C1FC1F34-9C6B-1386-2280-DF35F2E14821}"/>
              </a:ext>
            </a:extLst>
          </p:cNvPr>
          <p:cNvSpPr>
            <a:spLocks noGrp="1"/>
          </p:cNvSpPr>
          <p:nvPr>
            <p:ph type="body" idx="1"/>
          </p:nvPr>
        </p:nvSpPr>
        <p:spPr/>
        <p:txBody>
          <a:bodyPr>
            <a:normAutofit fontScale="85000" lnSpcReduction="10000"/>
          </a:bodyPr>
          <a:lstStyle/>
          <a:p>
            <a:r>
              <a:rPr lang="nl-NL" dirty="0"/>
              <a:t>SDG 1: Geen armoede</a:t>
            </a:r>
          </a:p>
          <a:p>
            <a:endParaRPr lang="nl-BE" dirty="0"/>
          </a:p>
        </p:txBody>
      </p:sp>
      <p:sp>
        <p:nvSpPr>
          <p:cNvPr id="6" name="Tijdelijke aanduiding voor inhoud 5">
            <a:extLst>
              <a:ext uri="{FF2B5EF4-FFF2-40B4-BE49-F238E27FC236}">
                <a16:creationId xmlns:a16="http://schemas.microsoft.com/office/drawing/2014/main" id="{70F8DADA-1541-6758-24D1-FF6741880771}"/>
              </a:ext>
            </a:extLst>
          </p:cNvPr>
          <p:cNvSpPr>
            <a:spLocks noGrp="1"/>
          </p:cNvSpPr>
          <p:nvPr>
            <p:ph sz="half" idx="2"/>
          </p:nvPr>
        </p:nvSpPr>
        <p:spPr>
          <a:xfrm>
            <a:off x="372703" y="1570064"/>
            <a:ext cx="4040188" cy="3292740"/>
          </a:xfrm>
        </p:spPr>
        <p:txBody>
          <a:bodyPr>
            <a:normAutofit fontScale="250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7200" dirty="0"/>
              <a:t>- Migratie wordt vaak aangedreven door armoede en ongelijkheid</a:t>
            </a:r>
          </a:p>
          <a:p>
            <a:pPr marL="0" indent="0">
              <a:buNone/>
            </a:pPr>
            <a:r>
              <a:rPr lang="nl-NL" sz="7200" dirty="0"/>
              <a:t>- Het verminderen van armoede kan migratie verminderen en de kwetsbaarheid </a:t>
            </a:r>
          </a:p>
          <a:p>
            <a:pPr marL="0" indent="0">
              <a:buNone/>
            </a:pPr>
            <a:r>
              <a:rPr lang="nl-NL" sz="7200" dirty="0"/>
              <a:t>van mensen verminderen</a:t>
            </a:r>
          </a:p>
          <a:p>
            <a:pPr marL="0" indent="0">
              <a:buNone/>
            </a:pPr>
            <a:endParaRPr lang="nl-NL" dirty="0"/>
          </a:p>
          <a:p>
            <a:pPr marL="0" indent="0">
              <a:buNone/>
            </a:pPr>
            <a:r>
              <a:rPr lang="nl-NL" dirty="0"/>
              <a:t>-</a:t>
            </a:r>
          </a:p>
          <a:p>
            <a:pPr marL="0" indent="0">
              <a:buNone/>
            </a:pPr>
            <a:endParaRPr lang="nl-NL" dirty="0"/>
          </a:p>
        </p:txBody>
      </p:sp>
      <p:sp>
        <p:nvSpPr>
          <p:cNvPr id="7" name="Tijdelijke aanduiding voor tekst 6">
            <a:extLst>
              <a:ext uri="{FF2B5EF4-FFF2-40B4-BE49-F238E27FC236}">
                <a16:creationId xmlns:a16="http://schemas.microsoft.com/office/drawing/2014/main" id="{F3DD2F69-C916-5AAB-5BB0-69B30F4F0A91}"/>
              </a:ext>
            </a:extLst>
          </p:cNvPr>
          <p:cNvSpPr>
            <a:spLocks noGrp="1"/>
          </p:cNvSpPr>
          <p:nvPr>
            <p:ph type="body" sz="quarter" idx="3"/>
          </p:nvPr>
        </p:nvSpPr>
        <p:spPr/>
        <p:txBody>
          <a:bodyPr>
            <a:normAutofit fontScale="85000" lnSpcReduction="10000"/>
          </a:bodyPr>
          <a:lstStyle/>
          <a:p>
            <a:r>
              <a:rPr lang="nl-NL" dirty="0"/>
              <a:t>SDG 3: Goede gezondheid en welzijn</a:t>
            </a:r>
          </a:p>
          <a:p>
            <a:endParaRPr lang="nl-BE" dirty="0"/>
          </a:p>
        </p:txBody>
      </p:sp>
      <p:sp>
        <p:nvSpPr>
          <p:cNvPr id="8" name="Tijdelijke aanduiding voor inhoud 7">
            <a:extLst>
              <a:ext uri="{FF2B5EF4-FFF2-40B4-BE49-F238E27FC236}">
                <a16:creationId xmlns:a16="http://schemas.microsoft.com/office/drawing/2014/main" id="{89EB4FEA-F007-D385-6FDE-60DD2FB23AA0}"/>
              </a:ext>
            </a:extLst>
          </p:cNvPr>
          <p:cNvSpPr>
            <a:spLocks noGrp="1"/>
          </p:cNvSpPr>
          <p:nvPr>
            <p:ph sz="quarter" idx="4"/>
          </p:nvPr>
        </p:nvSpPr>
        <p:spPr/>
        <p:txBody>
          <a:bodyPr>
            <a:normAutofit fontScale="25000" lnSpcReduction="20000"/>
          </a:bodyPr>
          <a:lstStyle/>
          <a:p>
            <a:pPr marL="0" indent="0">
              <a:buNone/>
            </a:pPr>
            <a:endParaRPr lang="nl-NL" sz="7200" dirty="0"/>
          </a:p>
          <a:p>
            <a:pPr marL="0" indent="0">
              <a:buNone/>
            </a:pPr>
            <a:endParaRPr lang="nl-NL" sz="7200" dirty="0"/>
          </a:p>
          <a:p>
            <a:pPr marL="0" indent="0">
              <a:buNone/>
            </a:pPr>
            <a:endParaRPr lang="nl-NL" sz="7200" dirty="0"/>
          </a:p>
          <a:p>
            <a:pPr marL="0" indent="0">
              <a:buNone/>
            </a:pPr>
            <a:endParaRPr lang="nl-NL" sz="7200" dirty="0"/>
          </a:p>
          <a:p>
            <a:pPr marL="0" indent="0">
              <a:buNone/>
            </a:pPr>
            <a:endParaRPr lang="nl-NL" sz="7200" dirty="0"/>
          </a:p>
          <a:p>
            <a:pPr marL="0" indent="0">
              <a:buNone/>
            </a:pPr>
            <a:endParaRPr lang="nl-NL" sz="7200" dirty="0"/>
          </a:p>
          <a:p>
            <a:pPr marL="0" indent="0">
              <a:buNone/>
            </a:pPr>
            <a:r>
              <a:rPr lang="nl-NL" sz="7200" dirty="0"/>
              <a:t>- Trauma kan een impact hebben op de gezondheid en het welzijn van individuen</a:t>
            </a:r>
          </a:p>
          <a:p>
            <a:pPr marL="0" indent="0">
              <a:buNone/>
            </a:pPr>
            <a:r>
              <a:rPr lang="nl-NL" sz="7200" dirty="0"/>
              <a:t>- Het streven naar goede gezondheid en welzijn kan ook basis van een trauma omvatten</a:t>
            </a:r>
          </a:p>
          <a:p>
            <a:endParaRPr lang="nl-BE" dirty="0"/>
          </a:p>
        </p:txBody>
      </p:sp>
      <p:pic>
        <p:nvPicPr>
          <p:cNvPr id="3" name="Afbeelding 2" descr="Afbeelding met tekst, Lettertype, Graphics, rood&#10;&#10;Automatisch gegenereerde beschrijving">
            <a:extLst>
              <a:ext uri="{FF2B5EF4-FFF2-40B4-BE49-F238E27FC236}">
                <a16:creationId xmlns:a16="http://schemas.microsoft.com/office/drawing/2014/main" id="{0A3CD184-8049-D1AE-4EC5-D8A695355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573294"/>
            <a:ext cx="1656184" cy="1656184"/>
          </a:xfrm>
          <a:prstGeom prst="rect">
            <a:avLst/>
          </a:prstGeom>
        </p:spPr>
      </p:pic>
      <p:pic>
        <p:nvPicPr>
          <p:cNvPr id="12" name="Afbeelding 11" descr="Afbeelding met tekst, Lettertype, groen, schermopname&#10;&#10;Automatisch gegenereerde beschrijving">
            <a:extLst>
              <a:ext uri="{FF2B5EF4-FFF2-40B4-BE49-F238E27FC236}">
                <a16:creationId xmlns:a16="http://schemas.microsoft.com/office/drawing/2014/main" id="{BD70DC68-4ABC-1636-ACFE-5B7BE04693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3" y="1545829"/>
            <a:ext cx="1683650" cy="1683650"/>
          </a:xfrm>
          <a:prstGeom prst="rect">
            <a:avLst/>
          </a:prstGeom>
        </p:spPr>
      </p:pic>
    </p:spTree>
    <p:extLst>
      <p:ext uri="{BB962C8B-B14F-4D97-AF65-F5344CB8AC3E}">
        <p14:creationId xmlns:p14="http://schemas.microsoft.com/office/powerpoint/2010/main" val="1611793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101D15B-E08C-0CD9-8C31-60C6EB0F3671}"/>
              </a:ext>
            </a:extLst>
          </p:cNvPr>
          <p:cNvSpPr>
            <a:spLocks noGrp="1"/>
          </p:cNvSpPr>
          <p:nvPr>
            <p:ph type="title"/>
          </p:nvPr>
        </p:nvSpPr>
        <p:spPr/>
        <p:txBody>
          <a:bodyPr>
            <a:normAutofit fontScale="90000"/>
          </a:bodyPr>
          <a:lstStyle/>
          <a:p>
            <a:br>
              <a:rPr lang="nl-NL" dirty="0"/>
            </a:br>
            <a:r>
              <a:rPr lang="nl-NL" dirty="0"/>
              <a:t>Enkele relevante </a:t>
            </a:r>
            <a:r>
              <a:rPr lang="nl-NL" dirty="0" err="1"/>
              <a:t>SDG's</a:t>
            </a:r>
            <a:br>
              <a:rPr lang="nl-NL" dirty="0"/>
            </a:br>
            <a:endParaRPr lang="nl-BE" dirty="0"/>
          </a:p>
        </p:txBody>
      </p:sp>
      <p:sp>
        <p:nvSpPr>
          <p:cNvPr id="4" name="Tijdelijke aanduiding voor tekst 3">
            <a:extLst>
              <a:ext uri="{FF2B5EF4-FFF2-40B4-BE49-F238E27FC236}">
                <a16:creationId xmlns:a16="http://schemas.microsoft.com/office/drawing/2014/main" id="{E49610B1-40C6-091F-9ED5-5F917006DB2D}"/>
              </a:ext>
            </a:extLst>
          </p:cNvPr>
          <p:cNvSpPr>
            <a:spLocks noGrp="1"/>
          </p:cNvSpPr>
          <p:nvPr>
            <p:ph type="body" idx="1"/>
          </p:nvPr>
        </p:nvSpPr>
        <p:spPr>
          <a:xfrm>
            <a:off x="457199" y="963746"/>
            <a:ext cx="4040188" cy="533135"/>
          </a:xfrm>
        </p:spPr>
        <p:txBody>
          <a:bodyPr>
            <a:normAutofit fontScale="70000" lnSpcReduction="20000"/>
          </a:bodyPr>
          <a:lstStyle/>
          <a:p>
            <a:r>
              <a:rPr lang="nl-NL" dirty="0"/>
              <a:t>SDG 4: Kwaliteitsonderwijs</a:t>
            </a:r>
          </a:p>
          <a:p>
            <a:endParaRPr lang="nl-BE" dirty="0"/>
          </a:p>
        </p:txBody>
      </p:sp>
      <p:sp>
        <p:nvSpPr>
          <p:cNvPr id="6" name="Tijdelijke aanduiding voor inhoud 5">
            <a:extLst>
              <a:ext uri="{FF2B5EF4-FFF2-40B4-BE49-F238E27FC236}">
                <a16:creationId xmlns:a16="http://schemas.microsoft.com/office/drawing/2014/main" id="{70F8DADA-1541-6758-24D1-FF6741880771}"/>
              </a:ext>
            </a:extLst>
          </p:cNvPr>
          <p:cNvSpPr>
            <a:spLocks noGrp="1"/>
          </p:cNvSpPr>
          <p:nvPr>
            <p:ph sz="half" idx="2"/>
          </p:nvPr>
        </p:nvSpPr>
        <p:spPr/>
        <p:txBody>
          <a:bodyPr>
            <a:normAutofit fontScale="92500" lnSpcReduction="1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900" dirty="0"/>
              <a:t>- Migranten, vooral vluchtelingen, hebben vaak toegang nodig tot kwaliteitsonderwijs</a:t>
            </a:r>
          </a:p>
          <a:p>
            <a:pPr marL="0" indent="0">
              <a:buNone/>
            </a:pPr>
            <a:r>
              <a:rPr lang="nl-NL" sz="1900" dirty="0"/>
              <a:t>- Het verstrekken van onderwijs kan bijdragen aan het verminderen van trauma en het opbouwen van veerkracht</a:t>
            </a:r>
          </a:p>
          <a:p>
            <a:pPr marL="0" indent="0">
              <a:buNone/>
            </a:pPr>
            <a:endParaRPr lang="nl-NL" dirty="0"/>
          </a:p>
          <a:p>
            <a:pPr marL="0" indent="0">
              <a:buNone/>
            </a:pPr>
            <a:endParaRPr lang="nl-NL" dirty="0"/>
          </a:p>
        </p:txBody>
      </p:sp>
      <p:sp>
        <p:nvSpPr>
          <p:cNvPr id="7" name="Tijdelijke aanduiding voor tekst 6">
            <a:extLst>
              <a:ext uri="{FF2B5EF4-FFF2-40B4-BE49-F238E27FC236}">
                <a16:creationId xmlns:a16="http://schemas.microsoft.com/office/drawing/2014/main" id="{1625B956-F002-7E13-3F7C-1307DFCE402E}"/>
              </a:ext>
            </a:extLst>
          </p:cNvPr>
          <p:cNvSpPr>
            <a:spLocks noGrp="1"/>
          </p:cNvSpPr>
          <p:nvPr>
            <p:ph type="body" sz="quarter" idx="3"/>
          </p:nvPr>
        </p:nvSpPr>
        <p:spPr>
          <a:xfrm>
            <a:off x="4571206" y="963746"/>
            <a:ext cx="4041775" cy="533135"/>
          </a:xfrm>
        </p:spPr>
        <p:txBody>
          <a:bodyPr>
            <a:normAutofit fontScale="70000" lnSpcReduction="20000"/>
          </a:bodyPr>
          <a:lstStyle/>
          <a:p>
            <a:r>
              <a:rPr lang="nl-NL" dirty="0"/>
              <a:t>SDG 8: Eerlijk werk en economische groei</a:t>
            </a:r>
          </a:p>
          <a:p>
            <a:endParaRPr lang="nl-BE" dirty="0"/>
          </a:p>
        </p:txBody>
      </p:sp>
      <p:sp>
        <p:nvSpPr>
          <p:cNvPr id="8" name="Tijdelijke aanduiding voor inhoud 7">
            <a:extLst>
              <a:ext uri="{FF2B5EF4-FFF2-40B4-BE49-F238E27FC236}">
                <a16:creationId xmlns:a16="http://schemas.microsoft.com/office/drawing/2014/main" id="{D9B39746-3926-9F2F-A397-E7C8DF847B2A}"/>
              </a:ext>
            </a:extLst>
          </p:cNvPr>
          <p:cNvSpPr>
            <a:spLocks noGrp="1"/>
          </p:cNvSpPr>
          <p:nvPr>
            <p:ph sz="quarter" idx="4"/>
          </p:nvPr>
        </p:nvSpPr>
        <p:spPr/>
        <p:txBody>
          <a:bodyPr>
            <a:normAutofit fontScale="92500" lnSpcReduction="10000"/>
          </a:bodyPr>
          <a:lstStyle/>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r>
              <a:rPr lang="nl-NL" sz="1800" dirty="0"/>
              <a:t>Eerlijke werkgelegenheid en economische groei in zowel herkomst- als gastlanden kunnen migratie positief beïnvloeden</a:t>
            </a:r>
          </a:p>
          <a:p>
            <a:endParaRPr lang="nl-BE" dirty="0"/>
          </a:p>
        </p:txBody>
      </p:sp>
      <p:pic>
        <p:nvPicPr>
          <p:cNvPr id="10" name="Afbeelding 9" descr="Afbeelding met tekst, logo, rood, ontwerp&#10;&#10;Automatisch gegenereerde beschrijving">
            <a:extLst>
              <a:ext uri="{FF2B5EF4-FFF2-40B4-BE49-F238E27FC236}">
                <a16:creationId xmlns:a16="http://schemas.microsoft.com/office/drawing/2014/main" id="{A95400D8-5E96-4BCD-6A69-BF0F60802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230313"/>
            <a:ext cx="1843211" cy="1843211"/>
          </a:xfrm>
          <a:prstGeom prst="rect">
            <a:avLst/>
          </a:prstGeom>
        </p:spPr>
      </p:pic>
      <p:pic>
        <p:nvPicPr>
          <p:cNvPr id="12" name="Afbeelding 11" descr="Afbeelding met tekst, Lettertype, Graphics, logo&#10;&#10;Automatisch gegenereerde beschrijving">
            <a:extLst>
              <a:ext uri="{FF2B5EF4-FFF2-40B4-BE49-F238E27FC236}">
                <a16:creationId xmlns:a16="http://schemas.microsoft.com/office/drawing/2014/main" id="{18E42B60-B008-6FCD-4CA9-2E2B9C4900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732" y="1230313"/>
            <a:ext cx="1843211" cy="1843211"/>
          </a:xfrm>
          <a:prstGeom prst="rect">
            <a:avLst/>
          </a:prstGeom>
        </p:spPr>
      </p:pic>
    </p:spTree>
    <p:extLst>
      <p:ext uri="{BB962C8B-B14F-4D97-AF65-F5344CB8AC3E}">
        <p14:creationId xmlns:p14="http://schemas.microsoft.com/office/powerpoint/2010/main" val="308974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101D15B-E08C-0CD9-8C31-60C6EB0F3671}"/>
              </a:ext>
            </a:extLst>
          </p:cNvPr>
          <p:cNvSpPr>
            <a:spLocks noGrp="1"/>
          </p:cNvSpPr>
          <p:nvPr>
            <p:ph type="title"/>
          </p:nvPr>
        </p:nvSpPr>
        <p:spPr/>
        <p:txBody>
          <a:bodyPr>
            <a:normAutofit fontScale="90000"/>
          </a:bodyPr>
          <a:lstStyle/>
          <a:p>
            <a:br>
              <a:rPr lang="nl-NL" dirty="0"/>
            </a:br>
            <a:r>
              <a:rPr lang="nl-NL" dirty="0"/>
              <a:t>Enkele relevante </a:t>
            </a:r>
            <a:r>
              <a:rPr lang="nl-NL" dirty="0" err="1"/>
              <a:t>SDG's</a:t>
            </a:r>
            <a:br>
              <a:rPr lang="nl-NL" dirty="0"/>
            </a:br>
            <a:endParaRPr lang="nl-BE" dirty="0"/>
          </a:p>
        </p:txBody>
      </p:sp>
      <p:sp>
        <p:nvSpPr>
          <p:cNvPr id="4" name="Tijdelijke aanduiding voor tekst 3">
            <a:extLst>
              <a:ext uri="{FF2B5EF4-FFF2-40B4-BE49-F238E27FC236}">
                <a16:creationId xmlns:a16="http://schemas.microsoft.com/office/drawing/2014/main" id="{E49610B1-40C6-091F-9ED5-5F917006DB2D}"/>
              </a:ext>
            </a:extLst>
          </p:cNvPr>
          <p:cNvSpPr>
            <a:spLocks noGrp="1"/>
          </p:cNvSpPr>
          <p:nvPr>
            <p:ph type="body" idx="1"/>
          </p:nvPr>
        </p:nvSpPr>
        <p:spPr>
          <a:xfrm>
            <a:off x="457199" y="963746"/>
            <a:ext cx="4040188" cy="533135"/>
          </a:xfrm>
        </p:spPr>
        <p:txBody>
          <a:bodyPr>
            <a:normAutofit fontScale="70000" lnSpcReduction="20000"/>
          </a:bodyPr>
          <a:lstStyle/>
          <a:p>
            <a:r>
              <a:rPr lang="nl-NL" dirty="0"/>
              <a:t>SDG 10: Ongelijkheid verminderen</a:t>
            </a:r>
          </a:p>
          <a:p>
            <a:endParaRPr lang="nl-BE" dirty="0"/>
          </a:p>
        </p:txBody>
      </p:sp>
      <p:sp>
        <p:nvSpPr>
          <p:cNvPr id="6" name="Tijdelijke aanduiding voor inhoud 5">
            <a:extLst>
              <a:ext uri="{FF2B5EF4-FFF2-40B4-BE49-F238E27FC236}">
                <a16:creationId xmlns:a16="http://schemas.microsoft.com/office/drawing/2014/main" id="{70F8DADA-1541-6758-24D1-FF6741880771}"/>
              </a:ext>
            </a:extLst>
          </p:cNvPr>
          <p:cNvSpPr>
            <a:spLocks noGrp="1"/>
          </p:cNvSpPr>
          <p:nvPr>
            <p:ph sz="half" idx="2"/>
          </p:nvPr>
        </p:nvSpPr>
        <p:spPr/>
        <p:txBody>
          <a:bodyPr>
            <a:normAutofit lnSpcReduction="1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800" dirty="0"/>
              <a:t>- Migranten en vluchtelingen worden soms geconfronteerd met discriminatie en ongelijkheid </a:t>
            </a:r>
          </a:p>
          <a:p>
            <a:pPr marL="0" indent="0">
              <a:buNone/>
            </a:pPr>
            <a:r>
              <a:rPr lang="nl-NL" sz="1800" dirty="0"/>
              <a:t>- Het verminderen van ongelijkheid kan bijdragen aan een meer inclusieve samenleving</a:t>
            </a:r>
          </a:p>
          <a:p>
            <a:pPr marL="0" indent="0">
              <a:buNone/>
            </a:pPr>
            <a:endParaRPr lang="nl-NL" dirty="0"/>
          </a:p>
        </p:txBody>
      </p:sp>
      <p:sp>
        <p:nvSpPr>
          <p:cNvPr id="7" name="Tijdelijke aanduiding voor tekst 6">
            <a:extLst>
              <a:ext uri="{FF2B5EF4-FFF2-40B4-BE49-F238E27FC236}">
                <a16:creationId xmlns:a16="http://schemas.microsoft.com/office/drawing/2014/main" id="{1625B956-F002-7E13-3F7C-1307DFCE402E}"/>
              </a:ext>
            </a:extLst>
          </p:cNvPr>
          <p:cNvSpPr>
            <a:spLocks noGrp="1"/>
          </p:cNvSpPr>
          <p:nvPr>
            <p:ph type="body" sz="quarter" idx="3"/>
          </p:nvPr>
        </p:nvSpPr>
        <p:spPr>
          <a:xfrm>
            <a:off x="4139952" y="963746"/>
            <a:ext cx="5004048" cy="533135"/>
          </a:xfrm>
        </p:spPr>
        <p:txBody>
          <a:bodyPr>
            <a:normAutofit fontScale="70000" lnSpcReduction="20000"/>
          </a:bodyPr>
          <a:lstStyle/>
          <a:p>
            <a:r>
              <a:rPr lang="nl-NL" dirty="0"/>
              <a:t>SDG 16: Vrede, justitie en sterke publieke diensten</a:t>
            </a:r>
          </a:p>
          <a:p>
            <a:endParaRPr lang="nl-BE" dirty="0"/>
          </a:p>
        </p:txBody>
      </p:sp>
      <p:sp>
        <p:nvSpPr>
          <p:cNvPr id="8" name="Tijdelijke aanduiding voor inhoud 7">
            <a:extLst>
              <a:ext uri="{FF2B5EF4-FFF2-40B4-BE49-F238E27FC236}">
                <a16:creationId xmlns:a16="http://schemas.microsoft.com/office/drawing/2014/main" id="{D9B39746-3926-9F2F-A397-E7C8DF847B2A}"/>
              </a:ext>
            </a:extLst>
          </p:cNvPr>
          <p:cNvSpPr>
            <a:spLocks noGrp="1"/>
          </p:cNvSpPr>
          <p:nvPr>
            <p:ph sz="quarter" idx="4"/>
          </p:nvPr>
        </p:nvSpPr>
        <p:spPr/>
        <p:txBody>
          <a:bodyPr>
            <a:normAutofit lnSpcReduction="10000"/>
          </a:bodyPr>
          <a:lstStyle/>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r>
              <a:rPr lang="nl-NL" sz="1800" dirty="0"/>
              <a:t>- Conflicten en onrechtvaardigheden zijn vaak oorzaken van migratie</a:t>
            </a:r>
          </a:p>
          <a:p>
            <a:pPr marL="0" indent="0">
              <a:buNone/>
            </a:pPr>
            <a:r>
              <a:rPr lang="nl-NL" sz="1800" dirty="0"/>
              <a:t>- Het bevorderen van vrede, justitie en sterke publieke diensten kan de omstandigheden verbeteren die leiden tot gedwongen migratie</a:t>
            </a:r>
          </a:p>
          <a:p>
            <a:endParaRPr lang="nl-BE" dirty="0"/>
          </a:p>
        </p:txBody>
      </p:sp>
      <p:pic>
        <p:nvPicPr>
          <p:cNvPr id="3" name="Afbeelding 2" descr="Afbeelding met tekst, Lettertype, Graphics, logo&#10;&#10;Automatisch gegenereerde beschrijving">
            <a:extLst>
              <a:ext uri="{FF2B5EF4-FFF2-40B4-BE49-F238E27FC236}">
                <a16:creationId xmlns:a16="http://schemas.microsoft.com/office/drawing/2014/main" id="{4B08F6BE-79A3-C88F-6DBF-527A509CC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247195"/>
            <a:ext cx="1843212" cy="1843212"/>
          </a:xfrm>
          <a:prstGeom prst="rect">
            <a:avLst/>
          </a:prstGeom>
        </p:spPr>
      </p:pic>
      <p:pic>
        <p:nvPicPr>
          <p:cNvPr id="11" name="Afbeelding 10" descr="Afbeelding met tekst, vogel, logo, Lettertype&#10;&#10;Automatisch gegenereerde beschrijving">
            <a:extLst>
              <a:ext uri="{FF2B5EF4-FFF2-40B4-BE49-F238E27FC236}">
                <a16:creationId xmlns:a16="http://schemas.microsoft.com/office/drawing/2014/main" id="{5A65F79E-D963-71C0-AFA8-A0848209F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276" y="1298750"/>
            <a:ext cx="1843212" cy="1843212"/>
          </a:xfrm>
          <a:prstGeom prst="rect">
            <a:avLst/>
          </a:prstGeom>
        </p:spPr>
      </p:pic>
    </p:spTree>
    <p:extLst>
      <p:ext uri="{BB962C8B-B14F-4D97-AF65-F5344CB8AC3E}">
        <p14:creationId xmlns:p14="http://schemas.microsoft.com/office/powerpoint/2010/main" val="157368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3A6F1-3A29-61C0-8611-504AF124EDC1}"/>
              </a:ext>
            </a:extLst>
          </p:cNvPr>
          <p:cNvSpPr>
            <a:spLocks noGrp="1"/>
          </p:cNvSpPr>
          <p:nvPr>
            <p:ph type="title"/>
          </p:nvPr>
        </p:nvSpPr>
        <p:spPr/>
        <p:txBody>
          <a:bodyPr/>
          <a:lstStyle/>
          <a:p>
            <a:r>
              <a:rPr lang="nl-NL" dirty="0"/>
              <a:t>Programma</a:t>
            </a:r>
            <a:endParaRPr lang="nl-BE" dirty="0"/>
          </a:p>
        </p:txBody>
      </p:sp>
      <p:sp>
        <p:nvSpPr>
          <p:cNvPr id="3" name="Tijdelijke aanduiding voor inhoud 2">
            <a:extLst>
              <a:ext uri="{FF2B5EF4-FFF2-40B4-BE49-F238E27FC236}">
                <a16:creationId xmlns:a16="http://schemas.microsoft.com/office/drawing/2014/main" id="{421FA5E3-785A-0958-91A6-C9DE69218317}"/>
              </a:ext>
            </a:extLst>
          </p:cNvPr>
          <p:cNvSpPr>
            <a:spLocks noGrp="1"/>
          </p:cNvSpPr>
          <p:nvPr>
            <p:ph idx="1"/>
          </p:nvPr>
        </p:nvSpPr>
        <p:spPr>
          <a:xfrm>
            <a:off x="457200" y="971682"/>
            <a:ext cx="8229600" cy="3771636"/>
          </a:xfrm>
        </p:spPr>
        <p:txBody>
          <a:bodyPr>
            <a:normAutofit fontScale="92500" lnSpcReduction="10000"/>
          </a:bodyPr>
          <a:lstStyle/>
          <a:p>
            <a:r>
              <a:rPr lang="nl-NL" dirty="0" err="1"/>
              <a:t>Kahoot</a:t>
            </a:r>
            <a:endParaRPr lang="nl-NL" dirty="0"/>
          </a:p>
          <a:p>
            <a:r>
              <a:rPr lang="nl-NL" dirty="0" err="1"/>
              <a:t>TeGek</a:t>
            </a:r>
            <a:endParaRPr lang="nl-NL" dirty="0"/>
          </a:p>
          <a:p>
            <a:r>
              <a:rPr lang="nl-NL" dirty="0"/>
              <a:t>Insteek voor nieuwkomers</a:t>
            </a:r>
          </a:p>
          <a:p>
            <a:pPr lvl="1"/>
            <a:r>
              <a:rPr lang="nl-NL" dirty="0"/>
              <a:t>Fracarita Belgium</a:t>
            </a:r>
          </a:p>
          <a:p>
            <a:pPr lvl="1"/>
            <a:r>
              <a:rPr lang="nl-NL" dirty="0"/>
              <a:t>Duurzame ontwikkelingsdoelen</a:t>
            </a:r>
          </a:p>
          <a:p>
            <a:pPr lvl="1"/>
            <a:r>
              <a:rPr lang="nl-NL" dirty="0"/>
              <a:t>NAVO – NATO</a:t>
            </a:r>
          </a:p>
          <a:p>
            <a:r>
              <a:rPr lang="nl-NL" dirty="0"/>
              <a:t>Campagne 2024</a:t>
            </a:r>
          </a:p>
          <a:p>
            <a:r>
              <a:rPr lang="nl-NL" dirty="0"/>
              <a:t>Insteek vanuit de vakken</a:t>
            </a:r>
          </a:p>
          <a:p>
            <a:r>
              <a:rPr lang="nl-NL" dirty="0"/>
              <a:t>Hoe aan de slag met het materiaal?</a:t>
            </a:r>
          </a:p>
          <a:p>
            <a:endParaRPr lang="nl-NL" dirty="0"/>
          </a:p>
        </p:txBody>
      </p:sp>
    </p:spTree>
    <p:extLst>
      <p:ext uri="{BB962C8B-B14F-4D97-AF65-F5344CB8AC3E}">
        <p14:creationId xmlns:p14="http://schemas.microsoft.com/office/powerpoint/2010/main" val="20915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101D15B-E08C-0CD9-8C31-60C6EB0F3671}"/>
              </a:ext>
            </a:extLst>
          </p:cNvPr>
          <p:cNvSpPr>
            <a:spLocks noGrp="1"/>
          </p:cNvSpPr>
          <p:nvPr>
            <p:ph type="title"/>
          </p:nvPr>
        </p:nvSpPr>
        <p:spPr/>
        <p:txBody>
          <a:bodyPr>
            <a:normAutofit fontScale="90000"/>
          </a:bodyPr>
          <a:lstStyle/>
          <a:p>
            <a:br>
              <a:rPr lang="nl-NL" dirty="0"/>
            </a:br>
            <a:r>
              <a:rPr lang="nl-NL" dirty="0"/>
              <a:t>Enkele relevante </a:t>
            </a:r>
            <a:r>
              <a:rPr lang="nl-NL" dirty="0" err="1"/>
              <a:t>SDG's</a:t>
            </a:r>
            <a:br>
              <a:rPr lang="nl-NL" dirty="0"/>
            </a:br>
            <a:endParaRPr lang="nl-BE" dirty="0"/>
          </a:p>
        </p:txBody>
      </p:sp>
      <p:sp>
        <p:nvSpPr>
          <p:cNvPr id="6" name="Tijdelijke aanduiding voor inhoud 5">
            <a:extLst>
              <a:ext uri="{FF2B5EF4-FFF2-40B4-BE49-F238E27FC236}">
                <a16:creationId xmlns:a16="http://schemas.microsoft.com/office/drawing/2014/main" id="{70F8DADA-1541-6758-24D1-FF6741880771}"/>
              </a:ext>
            </a:extLst>
          </p:cNvPr>
          <p:cNvSpPr>
            <a:spLocks noGrp="1"/>
          </p:cNvSpPr>
          <p:nvPr>
            <p:ph idx="1"/>
          </p:nvPr>
        </p:nvSpPr>
        <p:spPr>
          <a:xfrm>
            <a:off x="457200" y="1399863"/>
            <a:ext cx="8229600" cy="3771636"/>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1800" dirty="0"/>
              <a:t>Samenwerking tussen landen en organisaties is van cruciaal belang voor het aanpakken van de complexe problemen rond migratie en trauma</a:t>
            </a:r>
            <a:endParaRPr lang="nl-NL" dirty="0"/>
          </a:p>
        </p:txBody>
      </p:sp>
      <p:sp>
        <p:nvSpPr>
          <p:cNvPr id="4" name="Tijdelijke aanduiding voor tekst 3">
            <a:extLst>
              <a:ext uri="{FF2B5EF4-FFF2-40B4-BE49-F238E27FC236}">
                <a16:creationId xmlns:a16="http://schemas.microsoft.com/office/drawing/2014/main" id="{E49610B1-40C6-091F-9ED5-5F917006DB2D}"/>
              </a:ext>
            </a:extLst>
          </p:cNvPr>
          <p:cNvSpPr>
            <a:spLocks noGrp="1"/>
          </p:cNvSpPr>
          <p:nvPr>
            <p:ph type="body" idx="4294967295"/>
          </p:nvPr>
        </p:nvSpPr>
        <p:spPr>
          <a:xfrm>
            <a:off x="782538" y="1202345"/>
            <a:ext cx="4365526" cy="533400"/>
          </a:xfrm>
        </p:spPr>
        <p:txBody>
          <a:bodyPr>
            <a:normAutofit fontScale="62500" lnSpcReduction="20000"/>
          </a:bodyPr>
          <a:lstStyle/>
          <a:p>
            <a:pPr marL="0" indent="0">
              <a:buNone/>
            </a:pPr>
            <a:r>
              <a:rPr lang="nl-NL" b="1" dirty="0"/>
              <a:t>SDG 17: Partnerschappen voor de doelen</a:t>
            </a:r>
          </a:p>
          <a:p>
            <a:endParaRPr lang="nl-BE" dirty="0"/>
          </a:p>
        </p:txBody>
      </p:sp>
      <p:pic>
        <p:nvPicPr>
          <p:cNvPr id="9" name="Afbeelding 8" descr="Afbeelding met tekst, schermopname, logo, Lettertype&#10;&#10;Automatisch gegenereerde beschrijving">
            <a:extLst>
              <a:ext uri="{FF2B5EF4-FFF2-40B4-BE49-F238E27FC236}">
                <a16:creationId xmlns:a16="http://schemas.microsoft.com/office/drawing/2014/main" id="{1DE9D85B-2186-1B6E-951D-262C50B5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228653"/>
            <a:ext cx="2057028" cy="2057028"/>
          </a:xfrm>
          <a:prstGeom prst="rect">
            <a:avLst/>
          </a:prstGeom>
        </p:spPr>
      </p:pic>
    </p:spTree>
    <p:extLst>
      <p:ext uri="{BB962C8B-B14F-4D97-AF65-F5344CB8AC3E}">
        <p14:creationId xmlns:p14="http://schemas.microsoft.com/office/powerpoint/2010/main" val="55568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9B7B5-1DEE-5CA7-53CC-386DC53F03F4}"/>
              </a:ext>
            </a:extLst>
          </p:cNvPr>
          <p:cNvSpPr>
            <a:spLocks noGrp="1"/>
          </p:cNvSpPr>
          <p:nvPr>
            <p:ph type="title"/>
          </p:nvPr>
        </p:nvSpPr>
        <p:spPr/>
        <p:txBody>
          <a:bodyPr/>
          <a:lstStyle/>
          <a:p>
            <a:r>
              <a:rPr lang="nl-BE" dirty="0"/>
              <a:t>Enkele relevante </a:t>
            </a:r>
            <a:r>
              <a:rPr lang="nl-BE" dirty="0" err="1"/>
              <a:t>SDG's</a:t>
            </a:r>
            <a:endParaRPr lang="nl-BE" dirty="0"/>
          </a:p>
        </p:txBody>
      </p:sp>
      <p:sp>
        <p:nvSpPr>
          <p:cNvPr id="3" name="Tijdelijke aanduiding voor inhoud 2">
            <a:extLst>
              <a:ext uri="{FF2B5EF4-FFF2-40B4-BE49-F238E27FC236}">
                <a16:creationId xmlns:a16="http://schemas.microsoft.com/office/drawing/2014/main" id="{C0FDC6B7-C449-9DEF-F3E1-10DC7BA74656}"/>
              </a:ext>
            </a:extLst>
          </p:cNvPr>
          <p:cNvSpPr>
            <a:spLocks noGrp="1"/>
          </p:cNvSpPr>
          <p:nvPr>
            <p:ph sz="half" idx="1"/>
          </p:nvPr>
        </p:nvSpPr>
        <p:spPr/>
        <p:txBody>
          <a:bodyPr>
            <a:normAutofit/>
          </a:bodyPr>
          <a:lstStyle/>
          <a:p>
            <a:pPr marL="0" indent="0">
              <a:buNone/>
            </a:pPr>
            <a:r>
              <a:rPr lang="nl-NL" dirty="0"/>
              <a:t>Indirecte verbanden laten zien dat het verbeteren van voedselzekerheid en het bevorderen van duurzame landbouwpraktijken een rol kunnen spelen bij het aanpakken van de complexe oorzaken en gevolgen van migratie en trauma</a:t>
            </a:r>
            <a:endParaRPr lang="nl-BE" dirty="0"/>
          </a:p>
        </p:txBody>
      </p:sp>
      <p:pic>
        <p:nvPicPr>
          <p:cNvPr id="6" name="Tijdelijke aanduiding voor inhoud 5" descr="Afbeelding met tekst, ontwerp, Lettertype, logo&#10;&#10;Automatisch gegenereerde beschrijving">
            <a:extLst>
              <a:ext uri="{FF2B5EF4-FFF2-40B4-BE49-F238E27FC236}">
                <a16:creationId xmlns:a16="http://schemas.microsoft.com/office/drawing/2014/main" id="{A97A71F6-A6C3-0EB5-9732-E53F0274507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5037" y="1111250"/>
            <a:ext cx="3844925" cy="3844925"/>
          </a:xfrm>
        </p:spPr>
      </p:pic>
    </p:spTree>
    <p:extLst>
      <p:ext uri="{BB962C8B-B14F-4D97-AF65-F5344CB8AC3E}">
        <p14:creationId xmlns:p14="http://schemas.microsoft.com/office/powerpoint/2010/main" val="6435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1ED50-80D2-2739-7308-62A508A9AD8C}"/>
              </a:ext>
            </a:extLst>
          </p:cNvPr>
          <p:cNvSpPr>
            <a:spLocks noGrp="1"/>
          </p:cNvSpPr>
          <p:nvPr>
            <p:ph type="title"/>
          </p:nvPr>
        </p:nvSpPr>
        <p:spPr/>
        <p:txBody>
          <a:bodyPr>
            <a:normAutofit/>
          </a:bodyPr>
          <a:lstStyle/>
          <a:p>
            <a:r>
              <a:rPr lang="nl-NL" dirty="0"/>
              <a:t>Relevantie SDG 2</a:t>
            </a:r>
            <a:endParaRPr lang="nl-BE" dirty="0"/>
          </a:p>
        </p:txBody>
      </p:sp>
      <p:sp>
        <p:nvSpPr>
          <p:cNvPr id="3" name="Tijdelijke aanduiding voor inhoud 2">
            <a:extLst>
              <a:ext uri="{FF2B5EF4-FFF2-40B4-BE49-F238E27FC236}">
                <a16:creationId xmlns:a16="http://schemas.microsoft.com/office/drawing/2014/main" id="{BA3044B1-D18E-A22E-BC4F-5B9C76A46219}"/>
              </a:ext>
            </a:extLst>
          </p:cNvPr>
          <p:cNvSpPr>
            <a:spLocks noGrp="1"/>
          </p:cNvSpPr>
          <p:nvPr>
            <p:ph idx="1"/>
          </p:nvPr>
        </p:nvSpPr>
        <p:spPr/>
        <p:txBody>
          <a:bodyPr>
            <a:normAutofit fontScale="77500" lnSpcReduction="20000"/>
          </a:bodyPr>
          <a:lstStyle/>
          <a:p>
            <a:pPr algn="l">
              <a:buFont typeface="+mj-lt"/>
              <a:buAutoNum type="arabicPeriod"/>
            </a:pPr>
            <a:r>
              <a:rPr lang="nl-NL" b="1" i="0" dirty="0">
                <a:solidFill>
                  <a:schemeClr val="tx1"/>
                </a:solidFill>
                <a:effectLst/>
              </a:rPr>
              <a:t>Voedselzekerheid als drijvende kracht voor migratie:</a:t>
            </a:r>
            <a:r>
              <a:rPr lang="nl-NL" b="0" i="0" dirty="0">
                <a:solidFill>
                  <a:schemeClr val="tx1"/>
                </a:solidFill>
                <a:effectLst/>
              </a:rPr>
              <a:t> Onzekerheid over voedsel kan een belangrijke factor zijn die mensen aanzet tot migratie. Bevordering van voedselzekerheid kan helpen om de druk op mensen om te migreren vanwege honger en voedselonzekerheid te verminderen.</a:t>
            </a:r>
          </a:p>
          <a:p>
            <a:pPr algn="l">
              <a:buFont typeface="+mj-lt"/>
              <a:buAutoNum type="arabicPeriod"/>
            </a:pPr>
            <a:endParaRPr lang="nl-NL" b="0" i="0" dirty="0">
              <a:solidFill>
                <a:schemeClr val="tx1"/>
              </a:solidFill>
              <a:effectLst/>
            </a:endParaRPr>
          </a:p>
          <a:p>
            <a:pPr algn="l">
              <a:buFont typeface="+mj-lt"/>
              <a:buAutoNum type="arabicPeriod"/>
            </a:pPr>
            <a:r>
              <a:rPr lang="nl-NL" b="1" i="0" dirty="0">
                <a:solidFill>
                  <a:schemeClr val="tx1"/>
                </a:solidFill>
                <a:effectLst/>
              </a:rPr>
              <a:t>Duurzame landbouw als middel voor stabiliteit:</a:t>
            </a:r>
            <a:r>
              <a:rPr lang="nl-NL" b="0" i="0" dirty="0">
                <a:solidFill>
                  <a:schemeClr val="tx1"/>
                </a:solidFill>
                <a:effectLst/>
              </a:rPr>
              <a:t> Het bevorderen van duurzame landbouwpraktijken draagt niet alleen bij aan het bereiken van voedselzekerheid, maar kan ook stabiliteit in gemeenschappen bevorderen. Stabiele gemeenschappen hebben mogelijk minder neiging tot migratie als gevolg van conflicten of onzekere levensomstandigheden.</a:t>
            </a:r>
          </a:p>
          <a:p>
            <a:endParaRPr lang="nl-BE" dirty="0"/>
          </a:p>
        </p:txBody>
      </p:sp>
    </p:spTree>
    <p:extLst>
      <p:ext uri="{BB962C8B-B14F-4D97-AF65-F5344CB8AC3E}">
        <p14:creationId xmlns:p14="http://schemas.microsoft.com/office/powerpoint/2010/main" val="396856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1ED50-80D2-2739-7308-62A508A9AD8C}"/>
              </a:ext>
            </a:extLst>
          </p:cNvPr>
          <p:cNvSpPr>
            <a:spLocks noGrp="1"/>
          </p:cNvSpPr>
          <p:nvPr>
            <p:ph type="title"/>
          </p:nvPr>
        </p:nvSpPr>
        <p:spPr/>
        <p:txBody>
          <a:bodyPr>
            <a:normAutofit/>
          </a:bodyPr>
          <a:lstStyle/>
          <a:p>
            <a:r>
              <a:rPr lang="nl-NL" dirty="0"/>
              <a:t>Relevantie SDG 2</a:t>
            </a:r>
            <a:endParaRPr lang="nl-BE" dirty="0"/>
          </a:p>
        </p:txBody>
      </p:sp>
      <p:sp>
        <p:nvSpPr>
          <p:cNvPr id="3" name="Tijdelijke aanduiding voor inhoud 2">
            <a:extLst>
              <a:ext uri="{FF2B5EF4-FFF2-40B4-BE49-F238E27FC236}">
                <a16:creationId xmlns:a16="http://schemas.microsoft.com/office/drawing/2014/main" id="{BA3044B1-D18E-A22E-BC4F-5B9C76A46219}"/>
              </a:ext>
            </a:extLst>
          </p:cNvPr>
          <p:cNvSpPr>
            <a:spLocks noGrp="1"/>
          </p:cNvSpPr>
          <p:nvPr>
            <p:ph idx="1"/>
          </p:nvPr>
        </p:nvSpPr>
        <p:spPr/>
        <p:txBody>
          <a:bodyPr>
            <a:normAutofit fontScale="85000" lnSpcReduction="10000"/>
          </a:bodyPr>
          <a:lstStyle/>
          <a:p>
            <a:pPr marL="514350" indent="-514350" algn="l">
              <a:buFont typeface="+mj-lt"/>
              <a:buAutoNum type="arabicPeriod" startAt="3"/>
            </a:pPr>
            <a:r>
              <a:rPr lang="nl-NL" b="1" i="0" dirty="0">
                <a:solidFill>
                  <a:schemeClr val="tx1"/>
                </a:solidFill>
                <a:effectLst/>
              </a:rPr>
              <a:t>Impact van migratie op voedselzekerheid:</a:t>
            </a:r>
            <a:r>
              <a:rPr lang="nl-NL" b="0" i="0" dirty="0">
                <a:solidFill>
                  <a:schemeClr val="tx1"/>
                </a:solidFill>
                <a:effectLst/>
              </a:rPr>
              <a:t> Aan de andere kant kan migratie zelf de voedselzekerheid van individuen en gemeenschappen beïnvloeden, vooral als mensen gedwongen zijn te vertrekken zonder voldoende middelen om in hun voedselbehoeften te </a:t>
            </a:r>
            <a:r>
              <a:rPr lang="nl-NL" b="0" i="0">
                <a:solidFill>
                  <a:schemeClr val="tx1"/>
                </a:solidFill>
                <a:effectLst/>
              </a:rPr>
              <a:t>voorzien.</a:t>
            </a:r>
          </a:p>
          <a:p>
            <a:pPr marL="514350" indent="-514350" algn="l">
              <a:buFont typeface="+mj-lt"/>
              <a:buAutoNum type="arabicPeriod" startAt="3"/>
            </a:pPr>
            <a:endParaRPr lang="nl-NL" b="0" i="0">
              <a:solidFill>
                <a:schemeClr val="tx1"/>
              </a:solidFill>
              <a:effectLst/>
            </a:endParaRPr>
          </a:p>
          <a:p>
            <a:pPr marL="514350" indent="-514350" algn="l">
              <a:buFont typeface="+mj-lt"/>
              <a:buAutoNum type="arabicPeriod" startAt="3"/>
            </a:pPr>
            <a:r>
              <a:rPr lang="nl-NL" b="1" i="0" dirty="0">
                <a:solidFill>
                  <a:schemeClr val="tx1"/>
                </a:solidFill>
                <a:effectLst/>
              </a:rPr>
              <a:t>Trauma als gevolg van voedselonzekerheid:</a:t>
            </a:r>
            <a:r>
              <a:rPr lang="nl-NL" b="0" i="0" dirty="0">
                <a:solidFill>
                  <a:schemeClr val="tx1"/>
                </a:solidFill>
                <a:effectLst/>
              </a:rPr>
              <a:t> Onvoldoende toegang tot voedsel en honger kunnen ernstige fysieke en mentale gezondheidsproblemen veroorzaken, wat kan leiden tot trauma bij individuen en gemeenschappen.</a:t>
            </a:r>
          </a:p>
          <a:p>
            <a:endParaRPr lang="nl-BE" dirty="0"/>
          </a:p>
        </p:txBody>
      </p:sp>
    </p:spTree>
    <p:extLst>
      <p:ext uri="{BB962C8B-B14F-4D97-AF65-F5344CB8AC3E}">
        <p14:creationId xmlns:p14="http://schemas.microsoft.com/office/powerpoint/2010/main" val="15868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6D204-CFF0-B9CD-444D-2D06609B832D}"/>
              </a:ext>
            </a:extLst>
          </p:cNvPr>
          <p:cNvSpPr>
            <a:spLocks noGrp="1"/>
          </p:cNvSpPr>
          <p:nvPr>
            <p:ph type="title"/>
          </p:nvPr>
        </p:nvSpPr>
        <p:spPr/>
        <p:txBody>
          <a:bodyPr/>
          <a:lstStyle/>
          <a:p>
            <a:r>
              <a:rPr lang="nl-BE" dirty="0"/>
              <a:t>Enkele relevante </a:t>
            </a:r>
            <a:r>
              <a:rPr lang="nl-BE" dirty="0" err="1"/>
              <a:t>SDG's</a:t>
            </a:r>
            <a:endParaRPr lang="nl-BE" dirty="0"/>
          </a:p>
        </p:txBody>
      </p:sp>
      <p:sp>
        <p:nvSpPr>
          <p:cNvPr id="3" name="Tijdelijke aanduiding voor inhoud 2">
            <a:extLst>
              <a:ext uri="{FF2B5EF4-FFF2-40B4-BE49-F238E27FC236}">
                <a16:creationId xmlns:a16="http://schemas.microsoft.com/office/drawing/2014/main" id="{131AD8E5-4DCE-E7AB-3561-0270E34634DD}"/>
              </a:ext>
            </a:extLst>
          </p:cNvPr>
          <p:cNvSpPr>
            <a:spLocks noGrp="1"/>
          </p:cNvSpPr>
          <p:nvPr>
            <p:ph sz="half" idx="1"/>
          </p:nvPr>
        </p:nvSpPr>
        <p:spPr/>
        <p:txBody>
          <a:bodyPr>
            <a:normAutofit fontScale="85000" lnSpcReduction="10000"/>
          </a:bodyPr>
          <a:lstStyle/>
          <a:p>
            <a:r>
              <a:rPr lang="nl-NL" dirty="0"/>
              <a:t>SDG 5 heeft als doel het bereiken van gelijkheid tussen mannen en vrouwen op alle gebieden van het leven. </a:t>
            </a:r>
          </a:p>
          <a:p>
            <a:r>
              <a:rPr lang="nl-NL" dirty="0"/>
              <a:t>Gendergelijkheid speelt een cruciale rol bij het begrijpen en aanpakken van de complexe problemen rond migratie en trauma. Door te streven naar gendergelijkheid kunnen we bijdragen aan meer inclusieve en rechtvaardige samenlevingen en de veerkracht van individuen en gemeenschappen versterken. </a:t>
            </a:r>
          </a:p>
          <a:p>
            <a:r>
              <a:rPr lang="nl-NL" dirty="0"/>
              <a:t>Er zijn verbanden tussen gendergelijkheid, migratie en trauma. </a:t>
            </a:r>
            <a:endParaRPr lang="nl-BE" dirty="0"/>
          </a:p>
        </p:txBody>
      </p:sp>
      <p:pic>
        <p:nvPicPr>
          <p:cNvPr id="6" name="Tijdelijke aanduiding voor inhoud 5" descr="Afbeelding met tekst, Lettertype, logo, schermopname&#10;&#10;Automatisch gegenereerde beschrijving">
            <a:extLst>
              <a:ext uri="{FF2B5EF4-FFF2-40B4-BE49-F238E27FC236}">
                <a16:creationId xmlns:a16="http://schemas.microsoft.com/office/drawing/2014/main" id="{A26E6EC5-38EA-9012-2CA3-FB0C15F1D8A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5037" y="1111250"/>
            <a:ext cx="3844925" cy="3844925"/>
          </a:xfrm>
        </p:spPr>
      </p:pic>
    </p:spTree>
    <p:extLst>
      <p:ext uri="{BB962C8B-B14F-4D97-AF65-F5344CB8AC3E}">
        <p14:creationId xmlns:p14="http://schemas.microsoft.com/office/powerpoint/2010/main" val="2064947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E8181-4555-BA21-06E6-7199D155F30D}"/>
              </a:ext>
            </a:extLst>
          </p:cNvPr>
          <p:cNvSpPr>
            <a:spLocks noGrp="1"/>
          </p:cNvSpPr>
          <p:nvPr>
            <p:ph type="title"/>
          </p:nvPr>
        </p:nvSpPr>
        <p:spPr/>
        <p:txBody>
          <a:bodyPr>
            <a:normAutofit/>
          </a:bodyPr>
          <a:lstStyle/>
          <a:p>
            <a:r>
              <a:rPr lang="nl-NL" dirty="0"/>
              <a:t>Relevantie SDG 5</a:t>
            </a:r>
            <a:endParaRPr lang="nl-BE" dirty="0"/>
          </a:p>
        </p:txBody>
      </p:sp>
      <p:sp>
        <p:nvSpPr>
          <p:cNvPr id="3" name="Tijdelijke aanduiding voor inhoud 2">
            <a:extLst>
              <a:ext uri="{FF2B5EF4-FFF2-40B4-BE49-F238E27FC236}">
                <a16:creationId xmlns:a16="http://schemas.microsoft.com/office/drawing/2014/main" id="{F877D32C-8A1A-10FE-CE6D-826C50F7EA43}"/>
              </a:ext>
            </a:extLst>
          </p:cNvPr>
          <p:cNvSpPr>
            <a:spLocks noGrp="1"/>
          </p:cNvSpPr>
          <p:nvPr>
            <p:ph idx="1"/>
          </p:nvPr>
        </p:nvSpPr>
        <p:spPr/>
        <p:txBody>
          <a:bodyPr>
            <a:noAutofit/>
          </a:bodyPr>
          <a:lstStyle/>
          <a:p>
            <a:pPr>
              <a:buFont typeface="+mj-lt"/>
              <a:buAutoNum type="arabicPeriod"/>
            </a:pPr>
            <a:r>
              <a:rPr lang="nl-NL" sz="1800" b="1" dirty="0" err="1">
                <a:solidFill>
                  <a:schemeClr val="tx1"/>
                </a:solidFill>
              </a:rPr>
              <a:t>Gendergerelateerde</a:t>
            </a:r>
            <a:r>
              <a:rPr lang="nl-NL" sz="1800" b="1" dirty="0">
                <a:solidFill>
                  <a:schemeClr val="tx1"/>
                </a:solidFill>
              </a:rPr>
              <a:t> factoren in migratie: </a:t>
            </a:r>
            <a:r>
              <a:rPr lang="nl-NL" sz="1800" dirty="0">
                <a:solidFill>
                  <a:schemeClr val="tx1"/>
                </a:solidFill>
              </a:rPr>
              <a:t>Migratie kan worden beïnvloed door </a:t>
            </a:r>
            <a:r>
              <a:rPr lang="nl-NL" sz="1800" dirty="0" err="1">
                <a:solidFill>
                  <a:schemeClr val="tx1"/>
                </a:solidFill>
              </a:rPr>
              <a:t>gendergerelateerde</a:t>
            </a:r>
            <a:r>
              <a:rPr lang="nl-NL" sz="1800" dirty="0">
                <a:solidFill>
                  <a:schemeClr val="tx1"/>
                </a:solidFill>
              </a:rPr>
              <a:t> factoren, zoals discriminatie, ongelijke toegang tot middelen en kansen, en </a:t>
            </a:r>
            <a:r>
              <a:rPr lang="nl-NL" sz="1800" dirty="0" err="1">
                <a:solidFill>
                  <a:schemeClr val="tx1"/>
                </a:solidFill>
              </a:rPr>
              <a:t>gendergerelateerd</a:t>
            </a:r>
            <a:r>
              <a:rPr lang="nl-NL" sz="1800" dirty="0">
                <a:solidFill>
                  <a:schemeClr val="tx1"/>
                </a:solidFill>
              </a:rPr>
              <a:t> geweld. Het bevorderen van gendergelijkheid kan helpen om deze factoren aan te pakken en de omstandigheden rond migratie te verbeteren.</a:t>
            </a:r>
          </a:p>
          <a:p>
            <a:pPr>
              <a:buFont typeface="+mj-lt"/>
              <a:buAutoNum type="arabicPeriod"/>
            </a:pPr>
            <a:endParaRPr lang="nl-NL" sz="1800" dirty="0">
              <a:solidFill>
                <a:schemeClr val="tx1"/>
              </a:solidFill>
            </a:endParaRPr>
          </a:p>
          <a:p>
            <a:pPr>
              <a:buFont typeface="+mj-lt"/>
              <a:buAutoNum type="arabicPeriod"/>
            </a:pPr>
            <a:r>
              <a:rPr lang="nl-NL" sz="1800" b="1" dirty="0">
                <a:solidFill>
                  <a:schemeClr val="tx1"/>
                </a:solidFill>
              </a:rPr>
              <a:t>Impact van migratie op gendergelijkheid: </a:t>
            </a:r>
            <a:r>
              <a:rPr lang="nl-NL" sz="1800" dirty="0">
                <a:solidFill>
                  <a:schemeClr val="tx1"/>
                </a:solidFill>
              </a:rPr>
              <a:t>Migratie kan verschillende gevolgen hebben voor gendergelijkheid, zoals veranderingen in traditionele genderrollen, scheiding van gezinnen en risico's op </a:t>
            </a:r>
            <a:r>
              <a:rPr lang="nl-NL" sz="1800" dirty="0" err="1">
                <a:solidFill>
                  <a:schemeClr val="tx1"/>
                </a:solidFill>
              </a:rPr>
              <a:t>gendergerelateerd</a:t>
            </a:r>
            <a:r>
              <a:rPr lang="nl-NL" sz="1800" dirty="0">
                <a:solidFill>
                  <a:schemeClr val="tx1"/>
                </a:solidFill>
              </a:rPr>
              <a:t> geweld. Het is belangrijk om deze kwesties aan te pakken om ervoor te zorgen dat migratie positieve effecten heeft op gendergelijkheid.</a:t>
            </a:r>
          </a:p>
          <a:p>
            <a:pPr>
              <a:buFont typeface="+mj-lt"/>
              <a:buAutoNum type="arabicPeriod"/>
            </a:pPr>
            <a:endParaRPr lang="nl-NL" sz="1800" dirty="0">
              <a:solidFill>
                <a:schemeClr val="tx1"/>
              </a:solidFill>
            </a:endParaRPr>
          </a:p>
        </p:txBody>
      </p:sp>
    </p:spTree>
    <p:extLst>
      <p:ext uri="{BB962C8B-B14F-4D97-AF65-F5344CB8AC3E}">
        <p14:creationId xmlns:p14="http://schemas.microsoft.com/office/powerpoint/2010/main" val="1668865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E8181-4555-BA21-06E6-7199D155F30D}"/>
              </a:ext>
            </a:extLst>
          </p:cNvPr>
          <p:cNvSpPr>
            <a:spLocks noGrp="1"/>
          </p:cNvSpPr>
          <p:nvPr>
            <p:ph type="title"/>
          </p:nvPr>
        </p:nvSpPr>
        <p:spPr/>
        <p:txBody>
          <a:bodyPr>
            <a:normAutofit/>
          </a:bodyPr>
          <a:lstStyle/>
          <a:p>
            <a:r>
              <a:rPr lang="nl-NL" dirty="0"/>
              <a:t>Relevantie SDG 5</a:t>
            </a:r>
            <a:endParaRPr lang="nl-BE" dirty="0"/>
          </a:p>
        </p:txBody>
      </p:sp>
      <p:sp>
        <p:nvSpPr>
          <p:cNvPr id="3" name="Tijdelijke aanduiding voor inhoud 2">
            <a:extLst>
              <a:ext uri="{FF2B5EF4-FFF2-40B4-BE49-F238E27FC236}">
                <a16:creationId xmlns:a16="http://schemas.microsoft.com/office/drawing/2014/main" id="{F877D32C-8A1A-10FE-CE6D-826C50F7EA43}"/>
              </a:ext>
            </a:extLst>
          </p:cNvPr>
          <p:cNvSpPr>
            <a:spLocks noGrp="1"/>
          </p:cNvSpPr>
          <p:nvPr>
            <p:ph idx="1"/>
          </p:nvPr>
        </p:nvSpPr>
        <p:spPr/>
        <p:txBody>
          <a:bodyPr>
            <a:noAutofit/>
          </a:bodyPr>
          <a:lstStyle/>
          <a:p>
            <a:pPr>
              <a:buFont typeface="+mj-lt"/>
              <a:buAutoNum type="arabicPeriod"/>
            </a:pPr>
            <a:endParaRPr lang="nl-NL" sz="1800" dirty="0"/>
          </a:p>
          <a:p>
            <a:pPr>
              <a:buFont typeface="+mj-lt"/>
              <a:buAutoNum type="arabicPeriod" startAt="3"/>
            </a:pPr>
            <a:r>
              <a:rPr lang="nl-NL" sz="1800" b="1" dirty="0">
                <a:solidFill>
                  <a:schemeClr val="tx1"/>
                </a:solidFill>
              </a:rPr>
              <a:t>Trauma als gevolg van </a:t>
            </a:r>
            <a:r>
              <a:rPr lang="nl-NL" sz="1800" b="1" dirty="0" err="1">
                <a:solidFill>
                  <a:schemeClr val="tx1"/>
                </a:solidFill>
              </a:rPr>
              <a:t>gendergerelateerd</a:t>
            </a:r>
            <a:r>
              <a:rPr lang="nl-NL" sz="1800" b="1" dirty="0">
                <a:solidFill>
                  <a:schemeClr val="tx1"/>
                </a:solidFill>
              </a:rPr>
              <a:t> geweld: </a:t>
            </a:r>
            <a:r>
              <a:rPr lang="nl-NL" sz="1800" dirty="0" err="1">
                <a:solidFill>
                  <a:schemeClr val="tx1"/>
                </a:solidFill>
              </a:rPr>
              <a:t>Gendergerelateerd</a:t>
            </a:r>
            <a:r>
              <a:rPr lang="nl-NL" sz="1800" dirty="0">
                <a:solidFill>
                  <a:schemeClr val="tx1"/>
                </a:solidFill>
              </a:rPr>
              <a:t> geweld, dat kan optreden tijdens conflicten of als gevolg van migratie, kan leiden tot ernstig trauma. Het bevorderen van gendergelijkheid is cruciaal om geweld tegen vrouwen en meisjes te verminderen en de impact van trauma te verminderen.</a:t>
            </a:r>
          </a:p>
          <a:p>
            <a:pPr>
              <a:buFont typeface="+mj-lt"/>
              <a:buAutoNum type="arabicPeriod" startAt="3"/>
            </a:pPr>
            <a:endParaRPr lang="nl-NL" sz="1800" dirty="0">
              <a:solidFill>
                <a:schemeClr val="tx1"/>
              </a:solidFill>
            </a:endParaRPr>
          </a:p>
          <a:p>
            <a:pPr>
              <a:buFont typeface="+mj-lt"/>
              <a:buAutoNum type="arabicPeriod" startAt="3"/>
            </a:pPr>
            <a:r>
              <a:rPr lang="nl-NL" sz="1800" b="1" dirty="0">
                <a:solidFill>
                  <a:schemeClr val="tx1"/>
                </a:solidFill>
              </a:rPr>
              <a:t>Empowerment van vrouwen in migratieprocessen: </a:t>
            </a:r>
            <a:r>
              <a:rPr lang="nl-NL" sz="1800" dirty="0">
                <a:solidFill>
                  <a:schemeClr val="tx1"/>
                </a:solidFill>
              </a:rPr>
              <a:t>Het versterken van vrouwen in migratie, door hen gelijke toegang te geven tot onderwijs, werkgelegenheid en besluitvormingsprocessen, draagt bij aan gendergelijkheid en kan ook helpen bij het verminderen van de kwetsbaarheid voor trauma.</a:t>
            </a:r>
            <a:endParaRPr lang="nl-BE" sz="1800" dirty="0">
              <a:solidFill>
                <a:schemeClr val="tx1"/>
              </a:solidFill>
            </a:endParaRPr>
          </a:p>
        </p:txBody>
      </p:sp>
    </p:spTree>
    <p:extLst>
      <p:ext uri="{BB962C8B-B14F-4D97-AF65-F5344CB8AC3E}">
        <p14:creationId xmlns:p14="http://schemas.microsoft.com/office/powerpoint/2010/main" val="3426499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6D0CDA88-1409-600F-3336-246829BC36E9}"/>
              </a:ext>
            </a:extLst>
          </p:cNvPr>
          <p:cNvSpPr>
            <a:spLocks noGrp="1"/>
          </p:cNvSpPr>
          <p:nvPr>
            <p:ph type="body" idx="1"/>
          </p:nvPr>
        </p:nvSpPr>
        <p:spPr/>
        <p:txBody>
          <a:bodyPr/>
          <a:lstStyle/>
          <a:p>
            <a:pPr algn="ctr"/>
            <a:r>
              <a:rPr lang="nl-NL" dirty="0">
                <a:solidFill>
                  <a:srgbClr val="202124"/>
                </a:solidFill>
                <a:latin typeface="arial" panose="020B0604020202020204" pitchFamily="34" charset="0"/>
              </a:rPr>
              <a:t>Verenigde Naties</a:t>
            </a:r>
            <a:r>
              <a:rPr lang="nl-NL" b="0" dirty="0">
                <a:solidFill>
                  <a:srgbClr val="202124"/>
                </a:solidFill>
                <a:latin typeface="arial" panose="020B0604020202020204" pitchFamily="34" charset="0"/>
              </a:rPr>
              <a:t> </a:t>
            </a:r>
            <a:endParaRPr lang="nl-BE" dirty="0"/>
          </a:p>
        </p:txBody>
      </p:sp>
      <p:sp>
        <p:nvSpPr>
          <p:cNvPr id="3" name="Tijdelijke aanduiding voor inhoud 2">
            <a:extLst>
              <a:ext uri="{FF2B5EF4-FFF2-40B4-BE49-F238E27FC236}">
                <a16:creationId xmlns:a16="http://schemas.microsoft.com/office/drawing/2014/main" id="{22A6F024-4162-1F35-6AA3-0153C5AC5CDC}"/>
              </a:ext>
            </a:extLst>
          </p:cNvPr>
          <p:cNvSpPr>
            <a:spLocks noGrp="1"/>
          </p:cNvSpPr>
          <p:nvPr>
            <p:ph sz="half" idx="2"/>
          </p:nvPr>
        </p:nvSpPr>
        <p:spPr>
          <a:xfrm>
            <a:off x="107504" y="1849388"/>
            <a:ext cx="4248472" cy="3292740"/>
          </a:xfrm>
        </p:spPr>
        <p:txBody>
          <a:bodyPr>
            <a:normAutofit fontScale="70000" lnSpcReduction="20000"/>
          </a:bodyPr>
          <a:lstStyle/>
          <a:p>
            <a:r>
              <a:rPr lang="nl-NL" b="0" i="0" dirty="0">
                <a:solidFill>
                  <a:srgbClr val="202124"/>
                </a:solidFill>
                <a:effectLst/>
                <a:latin typeface="arial" panose="020B0604020202020204" pitchFamily="34" charset="0"/>
              </a:rPr>
              <a:t>een organisatie voor vrede, veiligheid en samenwerking</a:t>
            </a:r>
          </a:p>
          <a:p>
            <a:r>
              <a:rPr lang="nl-BE" dirty="0">
                <a:solidFill>
                  <a:srgbClr val="202122"/>
                </a:solidFill>
                <a:latin typeface="Arial" panose="020B0604020202020204" pitchFamily="34" charset="0"/>
              </a:rPr>
              <a:t>opgericht in 1945</a:t>
            </a:r>
            <a:endParaRPr lang="nl-NL" dirty="0">
              <a:solidFill>
                <a:srgbClr val="202124"/>
              </a:solidFill>
              <a:latin typeface="arial" panose="020B0604020202020204" pitchFamily="34" charset="0"/>
            </a:endParaRPr>
          </a:p>
          <a:p>
            <a:r>
              <a:rPr lang="nl-NL" dirty="0">
                <a:solidFill>
                  <a:srgbClr val="202124"/>
                </a:solidFill>
                <a:latin typeface="arial" panose="020B0604020202020204" pitchFamily="34" charset="0"/>
              </a:rPr>
              <a:t>b</a:t>
            </a:r>
            <a:r>
              <a:rPr lang="nl-NL" b="0" i="0" dirty="0">
                <a:solidFill>
                  <a:srgbClr val="202124"/>
                </a:solidFill>
                <a:effectLst/>
                <a:latin typeface="arial" panose="020B0604020202020204" pitchFamily="34" charset="0"/>
              </a:rPr>
              <a:t>ijna ieder land ter wereld is lid </a:t>
            </a:r>
            <a:br>
              <a:rPr lang="nl-NL" b="0" i="0" dirty="0">
                <a:solidFill>
                  <a:srgbClr val="202124"/>
                </a:solidFill>
                <a:effectLst/>
                <a:latin typeface="arial" panose="020B0604020202020204" pitchFamily="34" charset="0"/>
              </a:rPr>
            </a:br>
            <a:r>
              <a:rPr lang="nl-NL" b="0" i="0" dirty="0">
                <a:solidFill>
                  <a:srgbClr val="202124"/>
                </a:solidFill>
                <a:effectLst/>
                <a:latin typeface="arial" panose="020B0604020202020204" pitchFamily="34" charset="0"/>
              </a:rPr>
              <a:t>(193 lidstaten)</a:t>
            </a:r>
          </a:p>
          <a:p>
            <a:r>
              <a:rPr lang="nl-NL" b="0" i="0" dirty="0">
                <a:solidFill>
                  <a:srgbClr val="202122"/>
                </a:solidFill>
                <a:effectLst/>
                <a:latin typeface="Arial" panose="020B0604020202020204" pitchFamily="34" charset="0"/>
              </a:rPr>
              <a:t>secretaris-generaal, voorzitter is </a:t>
            </a:r>
            <a:r>
              <a:rPr lang="nl-NL" b="0" i="0" dirty="0">
                <a:solidFill>
                  <a:schemeClr val="tx1"/>
                </a:solidFill>
                <a:effectLst/>
                <a:latin typeface="Arial" panose="020B0604020202020204" pitchFamily="34" charset="0"/>
              </a:rPr>
              <a:t>António </a:t>
            </a:r>
            <a:r>
              <a:rPr lang="nl-NL" b="0" i="0" dirty="0" err="1">
                <a:solidFill>
                  <a:schemeClr val="tx1"/>
                </a:solidFill>
                <a:effectLst/>
                <a:latin typeface="Arial" panose="020B0604020202020204" pitchFamily="34" charset="0"/>
              </a:rPr>
              <a:t>Guterres</a:t>
            </a:r>
            <a:endParaRPr lang="nl-NL" b="0" i="0" dirty="0">
              <a:solidFill>
                <a:schemeClr val="tx1"/>
              </a:solidFill>
              <a:effectLst/>
              <a:latin typeface="Arial" panose="020B0604020202020204" pitchFamily="34" charset="0"/>
            </a:endParaRPr>
          </a:p>
          <a:p>
            <a:r>
              <a:rPr lang="nl-NL" dirty="0">
                <a:solidFill>
                  <a:schemeClr val="tx1"/>
                </a:solidFill>
                <a:latin typeface="arial" panose="020B0604020202020204" pitchFamily="34" charset="0"/>
              </a:rPr>
              <a:t>h</a:t>
            </a:r>
            <a:r>
              <a:rPr lang="nl-NL" b="0" i="0" dirty="0">
                <a:solidFill>
                  <a:schemeClr val="tx1"/>
                </a:solidFill>
                <a:effectLst/>
                <a:latin typeface="arial" panose="020B0604020202020204" pitchFamily="34" charset="0"/>
              </a:rPr>
              <a:t>oofdvestiging: New York City</a:t>
            </a:r>
          </a:p>
          <a:p>
            <a:endParaRPr lang="nl-NL" b="0" i="0" dirty="0">
              <a:solidFill>
                <a:srgbClr val="202124"/>
              </a:solidFill>
              <a:effectLst/>
              <a:latin typeface="arial" panose="020B0604020202020204" pitchFamily="34" charset="0"/>
            </a:endParaRPr>
          </a:p>
          <a:p>
            <a:pPr marL="0" indent="0">
              <a:buNone/>
            </a:pPr>
            <a:endParaRPr lang="nl-NL" b="0" i="0" dirty="0">
              <a:solidFill>
                <a:srgbClr val="202124"/>
              </a:solidFill>
              <a:effectLst/>
              <a:latin typeface="arial" panose="020B0604020202020204" pitchFamily="34" charset="0"/>
              <a:hlinkClick r:id="rId2"/>
            </a:endParaRPr>
          </a:p>
          <a:p>
            <a:pPr marL="0" indent="0">
              <a:buNone/>
            </a:pPr>
            <a:r>
              <a:rPr lang="nl-NL" dirty="0">
                <a:hlinkClick r:id="rId2">
                  <a:extLst>
                    <a:ext uri="{A12FA001-AC4F-418D-AE19-62706E023703}">
                      <ahyp:hlinkClr xmlns:ahyp="http://schemas.microsoft.com/office/drawing/2018/hyperlinkcolor" val="tx"/>
                    </a:ext>
                  </a:extLst>
                </a:hlinkClick>
              </a:rPr>
              <a:t>https://www.youtube.com/watch?v=kqLMEw7OHyM</a:t>
            </a:r>
            <a:r>
              <a:rPr lang="nl-NL" dirty="0"/>
              <a:t> </a:t>
            </a:r>
          </a:p>
        </p:txBody>
      </p:sp>
      <p:sp>
        <p:nvSpPr>
          <p:cNvPr id="7" name="Tijdelijke aanduiding voor tekst 6">
            <a:extLst>
              <a:ext uri="{FF2B5EF4-FFF2-40B4-BE49-F238E27FC236}">
                <a16:creationId xmlns:a16="http://schemas.microsoft.com/office/drawing/2014/main" id="{1D4997CE-DA3B-2BD9-041D-FBC9431C3281}"/>
              </a:ext>
            </a:extLst>
          </p:cNvPr>
          <p:cNvSpPr>
            <a:spLocks noGrp="1"/>
          </p:cNvSpPr>
          <p:nvPr>
            <p:ph type="body" sz="quarter" idx="3"/>
          </p:nvPr>
        </p:nvSpPr>
        <p:spPr/>
        <p:txBody>
          <a:bodyPr/>
          <a:lstStyle/>
          <a:p>
            <a:pPr algn="ctr"/>
            <a:r>
              <a:rPr lang="nl-NL" dirty="0">
                <a:solidFill>
                  <a:srgbClr val="202124"/>
                </a:solidFill>
                <a:latin typeface="arial" panose="020B0604020202020204" pitchFamily="34" charset="0"/>
              </a:rPr>
              <a:t>NAVO</a:t>
            </a:r>
            <a:endParaRPr lang="nl-BE" dirty="0"/>
          </a:p>
        </p:txBody>
      </p:sp>
      <p:sp>
        <p:nvSpPr>
          <p:cNvPr id="4" name="Tijdelijke aanduiding voor inhoud 3">
            <a:extLst>
              <a:ext uri="{FF2B5EF4-FFF2-40B4-BE49-F238E27FC236}">
                <a16:creationId xmlns:a16="http://schemas.microsoft.com/office/drawing/2014/main" id="{CF270002-11DC-1129-00EA-22DDD27E73ED}"/>
              </a:ext>
            </a:extLst>
          </p:cNvPr>
          <p:cNvSpPr>
            <a:spLocks noGrp="1"/>
          </p:cNvSpPr>
          <p:nvPr>
            <p:ph sz="quarter" idx="4"/>
          </p:nvPr>
        </p:nvSpPr>
        <p:spPr/>
        <p:txBody>
          <a:bodyPr>
            <a:normAutofit fontScale="70000" lnSpcReduction="20000"/>
          </a:bodyPr>
          <a:lstStyle/>
          <a:p>
            <a:r>
              <a:rPr lang="nl-NL" dirty="0">
                <a:solidFill>
                  <a:srgbClr val="202124"/>
                </a:solidFill>
                <a:latin typeface="arial" panose="020B0604020202020204" pitchFamily="34" charset="0"/>
              </a:rPr>
              <a:t>een militair bondgenootschap om de vrijheid en veiligheid van alle landen die lid zijn te beschermen</a:t>
            </a:r>
            <a:endParaRPr lang="nl-BE" dirty="0"/>
          </a:p>
          <a:p>
            <a:r>
              <a:rPr lang="nl-NL" dirty="0">
                <a:solidFill>
                  <a:srgbClr val="202124"/>
                </a:solidFill>
                <a:latin typeface="arial" panose="020B0604020202020204" pitchFamily="34" charset="0"/>
              </a:rPr>
              <a:t>30 landen uit Europa en Noord-Amerika </a:t>
            </a:r>
          </a:p>
          <a:p>
            <a:r>
              <a:rPr lang="nl-NL" dirty="0">
                <a:solidFill>
                  <a:srgbClr val="202124"/>
                </a:solidFill>
                <a:latin typeface="arial" panose="020B0604020202020204" pitchFamily="34" charset="0"/>
              </a:rPr>
              <a:t>opgericht in 1949</a:t>
            </a:r>
          </a:p>
          <a:p>
            <a:r>
              <a:rPr lang="nl-BE" dirty="0">
                <a:solidFill>
                  <a:srgbClr val="202122"/>
                </a:solidFill>
                <a:latin typeface="Arial" panose="020B0604020202020204" pitchFamily="34" charset="0"/>
              </a:rPr>
              <a:t>secretaris-generaal, v</a:t>
            </a:r>
            <a:r>
              <a:rPr lang="nl-BE" b="0" i="0" dirty="0">
                <a:solidFill>
                  <a:srgbClr val="202122"/>
                </a:solidFill>
                <a:effectLst/>
                <a:latin typeface="Arial" panose="020B0604020202020204" pitchFamily="34" charset="0"/>
              </a:rPr>
              <a:t>oorzitter is Jens </a:t>
            </a:r>
            <a:r>
              <a:rPr lang="nl-BE" b="0" i="0" dirty="0" err="1">
                <a:solidFill>
                  <a:srgbClr val="202122"/>
                </a:solidFill>
                <a:effectLst/>
                <a:latin typeface="Arial" panose="020B0604020202020204" pitchFamily="34" charset="0"/>
              </a:rPr>
              <a:t>Stoltenberg</a:t>
            </a:r>
            <a:endParaRPr lang="nl-BE" b="0" i="0" dirty="0">
              <a:solidFill>
                <a:srgbClr val="202122"/>
              </a:solidFill>
              <a:effectLst/>
              <a:latin typeface="Arial" panose="020B0604020202020204" pitchFamily="34" charset="0"/>
            </a:endParaRPr>
          </a:p>
          <a:p>
            <a:r>
              <a:rPr lang="nl-BE" dirty="0">
                <a:solidFill>
                  <a:srgbClr val="202122"/>
                </a:solidFill>
                <a:latin typeface="Arial" panose="020B0604020202020204" pitchFamily="34" charset="0"/>
              </a:rPr>
              <a:t>hoofdvestiging: Brussel</a:t>
            </a:r>
          </a:p>
          <a:p>
            <a:endParaRPr lang="nl-BE" dirty="0">
              <a:solidFill>
                <a:srgbClr val="202122"/>
              </a:solidFill>
              <a:latin typeface="Arial" panose="020B0604020202020204" pitchFamily="34" charset="0"/>
            </a:endParaRPr>
          </a:p>
          <a:p>
            <a:pPr marL="0" indent="0">
              <a:buNone/>
            </a:pPr>
            <a:r>
              <a:rPr lang="nl-BE" dirty="0">
                <a:hlinkClick r:id="rId3">
                  <a:extLst>
                    <a:ext uri="{A12FA001-AC4F-418D-AE19-62706E023703}">
                      <ahyp:hlinkClr xmlns:ahyp="http://schemas.microsoft.com/office/drawing/2018/hyperlinkcolor" val="tx"/>
                    </a:ext>
                  </a:extLst>
                </a:hlinkClick>
              </a:rPr>
              <a:t>https://www.youtube.com/watch?v=YOCLrETr3bI</a:t>
            </a:r>
            <a:r>
              <a:rPr lang="nl-BE" dirty="0"/>
              <a:t> </a:t>
            </a:r>
          </a:p>
        </p:txBody>
      </p:sp>
      <p:pic>
        <p:nvPicPr>
          <p:cNvPr id="9" name="Afbeelding 8">
            <a:extLst>
              <a:ext uri="{FF2B5EF4-FFF2-40B4-BE49-F238E27FC236}">
                <a16:creationId xmlns:a16="http://schemas.microsoft.com/office/drawing/2014/main" id="{4EEA5A2C-919A-83C9-0D80-91CF575B6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149994"/>
            <a:ext cx="1716135" cy="1145520"/>
          </a:xfrm>
          <a:prstGeom prst="rect">
            <a:avLst/>
          </a:prstGeom>
        </p:spPr>
      </p:pic>
      <p:pic>
        <p:nvPicPr>
          <p:cNvPr id="11" name="Afbeelding 10">
            <a:extLst>
              <a:ext uri="{FF2B5EF4-FFF2-40B4-BE49-F238E27FC236}">
                <a16:creationId xmlns:a16="http://schemas.microsoft.com/office/drawing/2014/main" id="{2299A4D5-03E1-728D-3F77-EA712A6267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3186" y="149994"/>
            <a:ext cx="1527360" cy="1145520"/>
          </a:xfrm>
          <a:prstGeom prst="rect">
            <a:avLst/>
          </a:prstGeom>
        </p:spPr>
      </p:pic>
    </p:spTree>
    <p:extLst>
      <p:ext uri="{BB962C8B-B14F-4D97-AF65-F5344CB8AC3E}">
        <p14:creationId xmlns:p14="http://schemas.microsoft.com/office/powerpoint/2010/main" val="141084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3A6F1-3A29-61C0-8611-504AF124EDC1}"/>
              </a:ext>
            </a:extLst>
          </p:cNvPr>
          <p:cNvSpPr>
            <a:spLocks noGrp="1"/>
          </p:cNvSpPr>
          <p:nvPr>
            <p:ph type="title"/>
          </p:nvPr>
        </p:nvSpPr>
        <p:spPr/>
        <p:txBody>
          <a:bodyPr/>
          <a:lstStyle/>
          <a:p>
            <a:r>
              <a:rPr lang="nl-NL" dirty="0"/>
              <a:t>Programma</a:t>
            </a:r>
            <a:endParaRPr lang="nl-BE" dirty="0"/>
          </a:p>
        </p:txBody>
      </p:sp>
      <p:sp>
        <p:nvSpPr>
          <p:cNvPr id="3" name="Tijdelijke aanduiding voor inhoud 2">
            <a:extLst>
              <a:ext uri="{FF2B5EF4-FFF2-40B4-BE49-F238E27FC236}">
                <a16:creationId xmlns:a16="http://schemas.microsoft.com/office/drawing/2014/main" id="{421FA5E3-785A-0958-91A6-C9DE69218317}"/>
              </a:ext>
            </a:extLst>
          </p:cNvPr>
          <p:cNvSpPr>
            <a:spLocks noGrp="1"/>
          </p:cNvSpPr>
          <p:nvPr>
            <p:ph idx="1"/>
          </p:nvPr>
        </p:nvSpPr>
        <p:spPr/>
        <p:txBody>
          <a:bodyPr>
            <a:normAutofit fontScale="92500" lnSpcReduction="10000"/>
          </a:bodyPr>
          <a:lstStyle/>
          <a:p>
            <a:r>
              <a:rPr lang="nl-NL" dirty="0" err="1"/>
              <a:t>Kahoot</a:t>
            </a:r>
            <a:endParaRPr lang="nl-NL" dirty="0"/>
          </a:p>
          <a:p>
            <a:r>
              <a:rPr lang="nl-NL" dirty="0" err="1"/>
              <a:t>TeGek</a:t>
            </a:r>
            <a:endParaRPr lang="nl-NL" dirty="0"/>
          </a:p>
          <a:p>
            <a:r>
              <a:rPr lang="nl-NL" dirty="0"/>
              <a:t>Insteek voor nieuwkomers</a:t>
            </a:r>
          </a:p>
          <a:p>
            <a:pPr lvl="1"/>
            <a:r>
              <a:rPr lang="nl-NL" dirty="0"/>
              <a:t>Fracarita Belgium</a:t>
            </a:r>
          </a:p>
          <a:p>
            <a:pPr lvl="1"/>
            <a:r>
              <a:rPr lang="nl-NL" dirty="0"/>
              <a:t>Duurzame ontwikkelingsdoelen</a:t>
            </a:r>
          </a:p>
          <a:p>
            <a:pPr lvl="1"/>
            <a:r>
              <a:rPr lang="nl-NL" dirty="0"/>
              <a:t>NAVO – NATO</a:t>
            </a:r>
          </a:p>
          <a:p>
            <a:r>
              <a:rPr lang="nl-NL" dirty="0"/>
              <a:t>Campagne 2024</a:t>
            </a:r>
          </a:p>
          <a:p>
            <a:r>
              <a:rPr lang="nl-NL" dirty="0">
                <a:solidFill>
                  <a:srgbClr val="DD8A06">
                    <a:alpha val="25000"/>
                  </a:srgbClr>
                </a:solidFill>
              </a:rPr>
              <a:t>Insteek vanuit de vakken</a:t>
            </a:r>
          </a:p>
          <a:p>
            <a:r>
              <a:rPr lang="nl-NL" dirty="0">
                <a:solidFill>
                  <a:srgbClr val="DD8A06">
                    <a:alpha val="25000"/>
                  </a:srgbClr>
                </a:solidFill>
              </a:rPr>
              <a:t>Hoe aan de slag met het materiaal?</a:t>
            </a:r>
          </a:p>
          <a:p>
            <a:endParaRPr lang="nl-NL" dirty="0">
              <a:solidFill>
                <a:srgbClr val="DD8A06">
                  <a:alpha val="25000"/>
                </a:srgbClr>
              </a:solidFill>
            </a:endParaRPr>
          </a:p>
          <a:p>
            <a:endParaRPr lang="nl-NL" dirty="0"/>
          </a:p>
        </p:txBody>
      </p:sp>
    </p:spTree>
    <p:extLst>
      <p:ext uri="{BB962C8B-B14F-4D97-AF65-F5344CB8AC3E}">
        <p14:creationId xmlns:p14="http://schemas.microsoft.com/office/powerpoint/2010/main" val="42414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D5DCA68-B400-1416-111F-90E44C5D1CBD}"/>
              </a:ext>
            </a:extLst>
          </p:cNvPr>
          <p:cNvSpPr>
            <a:spLocks noGrp="1"/>
          </p:cNvSpPr>
          <p:nvPr>
            <p:ph type="title"/>
          </p:nvPr>
        </p:nvSpPr>
        <p:spPr/>
        <p:txBody>
          <a:bodyPr/>
          <a:lstStyle/>
          <a:p>
            <a:r>
              <a:rPr lang="nl-NL" dirty="0"/>
              <a:t>Zuidactie 2024</a:t>
            </a:r>
            <a:endParaRPr lang="nl-BE" dirty="0"/>
          </a:p>
        </p:txBody>
      </p:sp>
      <p:sp>
        <p:nvSpPr>
          <p:cNvPr id="8" name="Tijdelijke aanduiding voor inhoud 7">
            <a:extLst>
              <a:ext uri="{FF2B5EF4-FFF2-40B4-BE49-F238E27FC236}">
                <a16:creationId xmlns:a16="http://schemas.microsoft.com/office/drawing/2014/main" id="{B4FF20E8-50A1-A0F5-3375-DD858000BCB1}"/>
              </a:ext>
            </a:extLst>
          </p:cNvPr>
          <p:cNvSpPr>
            <a:spLocks noGrp="1"/>
          </p:cNvSpPr>
          <p:nvPr>
            <p:ph idx="1"/>
          </p:nvPr>
        </p:nvSpPr>
        <p:spPr>
          <a:xfrm>
            <a:off x="611560" y="1393179"/>
            <a:ext cx="4320480" cy="3771636"/>
          </a:xfrm>
        </p:spPr>
        <p:txBody>
          <a:bodyPr>
            <a:normAutofit/>
          </a:bodyPr>
          <a:lstStyle/>
          <a:p>
            <a:r>
              <a:rPr lang="nl-NL" sz="2000" b="0" i="0" dirty="0">
                <a:effectLst/>
              </a:rPr>
              <a:t>Fracarita Belgium organiseert jaarlijks een Zuidactiecampagne voor een concreet project in het Zuiden</a:t>
            </a:r>
          </a:p>
          <a:p>
            <a:endParaRPr lang="nl-NL" sz="2000" b="0" i="0" dirty="0">
              <a:effectLst/>
            </a:endParaRPr>
          </a:p>
          <a:p>
            <a:r>
              <a:rPr lang="nl-NL" sz="2000" b="0" i="0" dirty="0">
                <a:effectLst/>
              </a:rPr>
              <a:t>Belgische scholen en voorzieningen van de Broeders van Liefde</a:t>
            </a:r>
            <a:r>
              <a:rPr lang="nl-NL" sz="2000" dirty="0"/>
              <a:t> </a:t>
            </a:r>
            <a:r>
              <a:rPr lang="nl-NL" sz="2000" b="0" i="0" dirty="0">
                <a:effectLst/>
              </a:rPr>
              <a:t>organiseren gedurende een jaar fondsenwervende acties voor het project</a:t>
            </a:r>
            <a:endParaRPr lang="nl-BE" sz="2000" dirty="0"/>
          </a:p>
        </p:txBody>
      </p:sp>
      <p:sp>
        <p:nvSpPr>
          <p:cNvPr id="4" name="Tekstvak 3">
            <a:extLst>
              <a:ext uri="{FF2B5EF4-FFF2-40B4-BE49-F238E27FC236}">
                <a16:creationId xmlns:a16="http://schemas.microsoft.com/office/drawing/2014/main" id="{782512B0-E213-4EF5-3252-AA853B63F091}"/>
              </a:ext>
            </a:extLst>
          </p:cNvPr>
          <p:cNvSpPr txBox="1"/>
          <p:nvPr/>
        </p:nvSpPr>
        <p:spPr>
          <a:xfrm>
            <a:off x="5364088" y="5164815"/>
            <a:ext cx="4572000" cy="261610"/>
          </a:xfrm>
          <a:prstGeom prst="rect">
            <a:avLst/>
          </a:prstGeom>
          <a:noFill/>
        </p:spPr>
        <p:txBody>
          <a:bodyPr wrap="square">
            <a:spAutoFit/>
          </a:bodyPr>
          <a:lstStyle/>
          <a:p>
            <a:r>
              <a:rPr lang="nl-BE" sz="1100" dirty="0">
                <a:hlinkClick r:id="rId2"/>
              </a:rPr>
              <a:t>https://youtu.be/hI-sZw1eojc</a:t>
            </a:r>
            <a:r>
              <a:rPr lang="nl-BE" sz="1100" dirty="0"/>
              <a:t>  </a:t>
            </a:r>
          </a:p>
        </p:txBody>
      </p:sp>
      <p:pic>
        <p:nvPicPr>
          <p:cNvPr id="3" name="Afbeelding 2" descr="Afbeelding met tekst, kleding, Menselijk gezicht, poster&#10;&#10;Automatisch gegenereerde beschrijving">
            <a:extLst>
              <a:ext uri="{FF2B5EF4-FFF2-40B4-BE49-F238E27FC236}">
                <a16:creationId xmlns:a16="http://schemas.microsoft.com/office/drawing/2014/main" id="{883B11FC-6813-E9DB-8ABE-5667955AA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075941"/>
            <a:ext cx="2505215" cy="3530325"/>
          </a:xfrm>
          <a:prstGeom prst="rect">
            <a:avLst/>
          </a:prstGeom>
        </p:spPr>
      </p:pic>
    </p:spTree>
    <p:extLst>
      <p:ext uri="{BB962C8B-B14F-4D97-AF65-F5344CB8AC3E}">
        <p14:creationId xmlns:p14="http://schemas.microsoft.com/office/powerpoint/2010/main" val="287472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3A6F1-3A29-61C0-8611-504AF124EDC1}"/>
              </a:ext>
            </a:extLst>
          </p:cNvPr>
          <p:cNvSpPr>
            <a:spLocks noGrp="1"/>
          </p:cNvSpPr>
          <p:nvPr>
            <p:ph type="title"/>
          </p:nvPr>
        </p:nvSpPr>
        <p:spPr/>
        <p:txBody>
          <a:bodyPr/>
          <a:lstStyle/>
          <a:p>
            <a:r>
              <a:rPr lang="nl-NL" dirty="0"/>
              <a:t>Programma</a:t>
            </a:r>
            <a:endParaRPr lang="nl-BE" dirty="0"/>
          </a:p>
        </p:txBody>
      </p:sp>
      <p:sp>
        <p:nvSpPr>
          <p:cNvPr id="3" name="Tijdelijke aanduiding voor inhoud 2">
            <a:extLst>
              <a:ext uri="{FF2B5EF4-FFF2-40B4-BE49-F238E27FC236}">
                <a16:creationId xmlns:a16="http://schemas.microsoft.com/office/drawing/2014/main" id="{421FA5E3-785A-0958-91A6-C9DE69218317}"/>
              </a:ext>
            </a:extLst>
          </p:cNvPr>
          <p:cNvSpPr>
            <a:spLocks noGrp="1"/>
          </p:cNvSpPr>
          <p:nvPr>
            <p:ph idx="1"/>
          </p:nvPr>
        </p:nvSpPr>
        <p:spPr/>
        <p:txBody>
          <a:bodyPr>
            <a:normAutofit fontScale="92500" lnSpcReduction="10000"/>
          </a:bodyPr>
          <a:lstStyle/>
          <a:p>
            <a:r>
              <a:rPr lang="nl-NL" dirty="0" err="1"/>
              <a:t>Kahoot</a:t>
            </a:r>
            <a:endParaRPr lang="nl-NL" dirty="0"/>
          </a:p>
          <a:p>
            <a:r>
              <a:rPr lang="nl-NL" dirty="0" err="1">
                <a:solidFill>
                  <a:srgbClr val="DD8A06">
                    <a:alpha val="25000"/>
                  </a:srgbClr>
                </a:solidFill>
              </a:rPr>
              <a:t>TeGek</a:t>
            </a:r>
            <a:endParaRPr lang="nl-NL" dirty="0">
              <a:solidFill>
                <a:srgbClr val="DD8A06">
                  <a:alpha val="25000"/>
                </a:srgbClr>
              </a:solidFill>
            </a:endParaRPr>
          </a:p>
          <a:p>
            <a:r>
              <a:rPr lang="nl-NL" dirty="0">
                <a:solidFill>
                  <a:srgbClr val="DD8A06">
                    <a:alpha val="25000"/>
                  </a:srgbClr>
                </a:solidFill>
              </a:rPr>
              <a:t>Insteek voor nieuwkomers</a:t>
            </a:r>
          </a:p>
          <a:p>
            <a:pPr lvl="1"/>
            <a:r>
              <a:rPr lang="nl-NL" dirty="0">
                <a:solidFill>
                  <a:schemeClr val="tx1">
                    <a:lumMod val="85000"/>
                    <a:lumOff val="15000"/>
                    <a:alpha val="25000"/>
                  </a:schemeClr>
                </a:solidFill>
              </a:rPr>
              <a:t>Fracarita Belgium</a:t>
            </a:r>
          </a:p>
          <a:p>
            <a:pPr lvl="1"/>
            <a:r>
              <a:rPr lang="nl-NL" dirty="0">
                <a:solidFill>
                  <a:schemeClr val="tx1">
                    <a:lumMod val="85000"/>
                    <a:lumOff val="15000"/>
                    <a:alpha val="25000"/>
                  </a:schemeClr>
                </a:solidFill>
              </a:rPr>
              <a:t>Duurzame ontwikkelingsdoelen</a:t>
            </a:r>
          </a:p>
          <a:p>
            <a:pPr lvl="1"/>
            <a:r>
              <a:rPr lang="nl-NL" dirty="0">
                <a:solidFill>
                  <a:schemeClr val="tx1">
                    <a:lumMod val="85000"/>
                    <a:lumOff val="15000"/>
                    <a:alpha val="25000"/>
                  </a:schemeClr>
                </a:solidFill>
              </a:rPr>
              <a:t>NAVO – NATO</a:t>
            </a:r>
          </a:p>
          <a:p>
            <a:r>
              <a:rPr lang="nl-NL" dirty="0">
                <a:solidFill>
                  <a:srgbClr val="DD8A06">
                    <a:alpha val="25000"/>
                  </a:srgbClr>
                </a:solidFill>
              </a:rPr>
              <a:t>Campagne 2024</a:t>
            </a:r>
          </a:p>
          <a:p>
            <a:r>
              <a:rPr lang="nl-NL" dirty="0">
                <a:solidFill>
                  <a:srgbClr val="DD8A06">
                    <a:alpha val="25000"/>
                  </a:srgbClr>
                </a:solidFill>
              </a:rPr>
              <a:t>Insteek vanuit de vakken</a:t>
            </a:r>
          </a:p>
          <a:p>
            <a:r>
              <a:rPr lang="nl-NL" dirty="0">
                <a:solidFill>
                  <a:srgbClr val="DD8A06">
                    <a:alpha val="25000"/>
                  </a:srgbClr>
                </a:solidFill>
              </a:rPr>
              <a:t>Hoe aan de slag met het materiaal?</a:t>
            </a:r>
          </a:p>
          <a:p>
            <a:endParaRPr lang="nl-NL" dirty="0">
              <a:solidFill>
                <a:srgbClr val="DD8A06">
                  <a:alpha val="25000"/>
                </a:srgbClr>
              </a:solidFill>
            </a:endParaRPr>
          </a:p>
          <a:p>
            <a:endParaRPr lang="nl-NL" dirty="0"/>
          </a:p>
        </p:txBody>
      </p:sp>
    </p:spTree>
    <p:extLst>
      <p:ext uri="{BB962C8B-B14F-4D97-AF65-F5344CB8AC3E}">
        <p14:creationId xmlns:p14="http://schemas.microsoft.com/office/powerpoint/2010/main" val="32340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st, schermopname, kaart&#10;&#10;Automatisch gegenereerde beschrijving">
            <a:extLst>
              <a:ext uri="{FF2B5EF4-FFF2-40B4-BE49-F238E27FC236}">
                <a16:creationId xmlns:a16="http://schemas.microsoft.com/office/drawing/2014/main" id="{01BA58E0-B952-C0F1-134C-A32CCDBFC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602" y="49188"/>
            <a:ext cx="6986796" cy="4948551"/>
          </a:xfrm>
          <a:prstGeom prst="rect">
            <a:avLst/>
          </a:prstGeom>
        </p:spPr>
      </p:pic>
    </p:spTree>
    <p:extLst>
      <p:ext uri="{BB962C8B-B14F-4D97-AF65-F5344CB8AC3E}">
        <p14:creationId xmlns:p14="http://schemas.microsoft.com/office/powerpoint/2010/main" val="1490202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Lettertype, nummer&#10;&#10;Automatisch gegenereerde beschrijving">
            <a:extLst>
              <a:ext uri="{FF2B5EF4-FFF2-40B4-BE49-F238E27FC236}">
                <a16:creationId xmlns:a16="http://schemas.microsoft.com/office/drawing/2014/main" id="{3B80B069-829A-E9C9-0F0F-B37FF3ABE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888" y="121196"/>
            <a:ext cx="5260224" cy="4964072"/>
          </a:xfrm>
          <a:prstGeom prst="rect">
            <a:avLst/>
          </a:prstGeom>
        </p:spPr>
      </p:pic>
    </p:spTree>
    <p:extLst>
      <p:ext uri="{BB962C8B-B14F-4D97-AF65-F5344CB8AC3E}">
        <p14:creationId xmlns:p14="http://schemas.microsoft.com/office/powerpoint/2010/main" val="3479199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elektronica, schermopname, nummer&#10;&#10;Automatisch gegenereerde beschrijving">
            <a:extLst>
              <a:ext uri="{FF2B5EF4-FFF2-40B4-BE49-F238E27FC236}">
                <a16:creationId xmlns:a16="http://schemas.microsoft.com/office/drawing/2014/main" id="{992B437C-9C95-1A88-69E8-0B5EC6DAD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597" y="0"/>
            <a:ext cx="4038805" cy="5017740"/>
          </a:xfrm>
          <a:prstGeom prst="rect">
            <a:avLst/>
          </a:prstGeom>
        </p:spPr>
      </p:pic>
    </p:spTree>
    <p:extLst>
      <p:ext uri="{BB962C8B-B14F-4D97-AF65-F5344CB8AC3E}">
        <p14:creationId xmlns:p14="http://schemas.microsoft.com/office/powerpoint/2010/main" val="2147427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FE169-88F9-F74B-97A3-6AF6739EA37E}"/>
              </a:ext>
            </a:extLst>
          </p:cNvPr>
          <p:cNvSpPr>
            <a:spLocks noGrp="1"/>
          </p:cNvSpPr>
          <p:nvPr>
            <p:ph type="title"/>
          </p:nvPr>
        </p:nvSpPr>
        <p:spPr/>
        <p:txBody>
          <a:bodyPr/>
          <a:lstStyle/>
          <a:p>
            <a:r>
              <a:rPr lang="nl-NL" dirty="0"/>
              <a:t>Inspiratiebundel</a:t>
            </a:r>
            <a:endParaRPr lang="nl-BE" dirty="0"/>
          </a:p>
        </p:txBody>
      </p:sp>
      <p:sp>
        <p:nvSpPr>
          <p:cNvPr id="3" name="Tijdelijke aanduiding voor inhoud 2">
            <a:extLst>
              <a:ext uri="{FF2B5EF4-FFF2-40B4-BE49-F238E27FC236}">
                <a16:creationId xmlns:a16="http://schemas.microsoft.com/office/drawing/2014/main" id="{F77B8791-E297-B1CE-036F-29225EAED38E}"/>
              </a:ext>
            </a:extLst>
          </p:cNvPr>
          <p:cNvSpPr>
            <a:spLocks noGrp="1"/>
          </p:cNvSpPr>
          <p:nvPr>
            <p:ph idx="1"/>
          </p:nvPr>
        </p:nvSpPr>
        <p:spPr/>
        <p:txBody>
          <a:bodyPr/>
          <a:lstStyle/>
          <a:p>
            <a:pPr marL="0" indent="0">
              <a:buNone/>
            </a:pPr>
            <a:r>
              <a:rPr lang="en-US" dirty="0" err="1"/>
              <a:t>Inspiratiebundel</a:t>
            </a:r>
            <a:r>
              <a:rPr lang="en-US" dirty="0"/>
              <a:t> </a:t>
            </a:r>
            <a:r>
              <a:rPr lang="en-US" dirty="0" err="1"/>
              <a:t>migratie</a:t>
            </a:r>
            <a:r>
              <a:rPr lang="en-US" dirty="0"/>
              <a:t> op </a:t>
            </a:r>
            <a:r>
              <a:rPr lang="en-US" dirty="0" err="1"/>
              <a:t>prowebsite</a:t>
            </a:r>
            <a:r>
              <a:rPr lang="en-US" dirty="0"/>
              <a:t> KathOndVla</a:t>
            </a:r>
          </a:p>
          <a:p>
            <a:pPr marL="0" indent="0">
              <a:buNone/>
            </a:pPr>
            <a:endParaRPr lang="en-US" dirty="0"/>
          </a:p>
          <a:p>
            <a:pPr marL="0" indent="0">
              <a:buNone/>
            </a:pPr>
            <a:r>
              <a:rPr lang="nl-BE" sz="1800" dirty="0">
                <a:latin typeface="Calibri" panose="020F0502020204030204" pitchFamily="34" charset="0"/>
                <a:ea typeface="Calibri" panose="020F0502020204030204" pitchFamily="34" charset="0"/>
              </a:rPr>
              <a:t>H</a:t>
            </a:r>
            <a:r>
              <a:rPr lang="nl-BE" sz="1800" dirty="0">
                <a:effectLst/>
                <a:latin typeface="Calibri" panose="020F0502020204030204" pitchFamily="34" charset="0"/>
                <a:ea typeface="Calibri" panose="020F0502020204030204" pitchFamily="34" charset="0"/>
              </a:rPr>
              <a:t>et </a:t>
            </a:r>
            <a:r>
              <a:rPr lang="nl-BE" sz="1800" dirty="0" err="1">
                <a:effectLst/>
                <a:latin typeface="Calibri" panose="020F0502020204030204" pitchFamily="34" charset="0"/>
                <a:ea typeface="Calibri" panose="020F0502020204030204" pitchFamily="34" charset="0"/>
              </a:rPr>
              <a:t>spellenlab</a:t>
            </a:r>
            <a:r>
              <a:rPr lang="nl-BE" sz="1800" dirty="0">
                <a:effectLst/>
                <a:latin typeface="Calibri" panose="020F0502020204030204" pitchFamily="34" charset="0"/>
                <a:ea typeface="Calibri" panose="020F0502020204030204" pitchFamily="34" charset="0"/>
              </a:rPr>
              <a:t> VIVES Brugge </a:t>
            </a:r>
          </a:p>
          <a:p>
            <a:pPr marL="0" indent="0">
              <a:buNone/>
            </a:pPr>
            <a:r>
              <a:rPr lang="nl-BE" sz="1800" u="sng" dirty="0">
                <a:solidFill>
                  <a:srgbClr val="0563C1"/>
                </a:solidFill>
                <a:effectLst/>
                <a:latin typeface="Calibri" panose="020F0502020204030204" pitchFamily="34" charset="0"/>
                <a:ea typeface="Calibri" panose="020F0502020204030204" pitchFamily="34" charset="0"/>
                <a:hlinkClick r:id="rId2"/>
              </a:rPr>
              <a:t>https://www.spellenlab.be/speldatabase</a:t>
            </a:r>
            <a:endParaRPr lang="nl-BE" sz="1800" dirty="0">
              <a:effectLst/>
              <a:latin typeface="Calibri" panose="020F0502020204030204" pitchFamily="34" charset="0"/>
              <a:ea typeface="Calibri" panose="020F0502020204030204" pitchFamily="34" charset="0"/>
            </a:endParaRPr>
          </a:p>
          <a:p>
            <a:pPr marL="0" indent="0">
              <a:buNone/>
            </a:pPr>
            <a:endParaRPr lang="nl-BE" sz="1800" dirty="0">
              <a:effectLst/>
              <a:latin typeface="Calibri" panose="020F0502020204030204" pitchFamily="34" charset="0"/>
              <a:ea typeface="Calibri" panose="020F0502020204030204" pitchFamily="34" charset="0"/>
            </a:endParaRPr>
          </a:p>
          <a:p>
            <a:pPr marL="0" indent="0">
              <a:buNone/>
            </a:pPr>
            <a:endParaRPr lang="nl-BE" dirty="0"/>
          </a:p>
        </p:txBody>
      </p:sp>
      <p:pic>
        <p:nvPicPr>
          <p:cNvPr id="5" name="Afbeelding 4">
            <a:extLst>
              <a:ext uri="{FF2B5EF4-FFF2-40B4-BE49-F238E27FC236}">
                <a16:creationId xmlns:a16="http://schemas.microsoft.com/office/drawing/2014/main" id="{C3781A86-2AC8-94D9-4BF8-6C477A896007}"/>
              </a:ext>
            </a:extLst>
          </p:cNvPr>
          <p:cNvPicPr>
            <a:picLocks noChangeAspect="1"/>
          </p:cNvPicPr>
          <p:nvPr/>
        </p:nvPicPr>
        <p:blipFill>
          <a:blip r:embed="rId3"/>
          <a:stretch>
            <a:fillRect/>
          </a:stretch>
        </p:blipFill>
        <p:spPr>
          <a:xfrm>
            <a:off x="4449567" y="2353444"/>
            <a:ext cx="4237233" cy="2448272"/>
          </a:xfrm>
          <a:prstGeom prst="rect">
            <a:avLst/>
          </a:prstGeom>
        </p:spPr>
      </p:pic>
    </p:spTree>
    <p:extLst>
      <p:ext uri="{BB962C8B-B14F-4D97-AF65-F5344CB8AC3E}">
        <p14:creationId xmlns:p14="http://schemas.microsoft.com/office/powerpoint/2010/main" val="1484431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3A6F1-3A29-61C0-8611-504AF124EDC1}"/>
              </a:ext>
            </a:extLst>
          </p:cNvPr>
          <p:cNvSpPr>
            <a:spLocks noGrp="1"/>
          </p:cNvSpPr>
          <p:nvPr>
            <p:ph type="title"/>
          </p:nvPr>
        </p:nvSpPr>
        <p:spPr/>
        <p:txBody>
          <a:bodyPr/>
          <a:lstStyle/>
          <a:p>
            <a:r>
              <a:rPr lang="nl-NL" dirty="0"/>
              <a:t>Programma</a:t>
            </a:r>
            <a:endParaRPr lang="nl-BE" dirty="0"/>
          </a:p>
        </p:txBody>
      </p:sp>
      <p:sp>
        <p:nvSpPr>
          <p:cNvPr id="3" name="Tijdelijke aanduiding voor inhoud 2">
            <a:extLst>
              <a:ext uri="{FF2B5EF4-FFF2-40B4-BE49-F238E27FC236}">
                <a16:creationId xmlns:a16="http://schemas.microsoft.com/office/drawing/2014/main" id="{421FA5E3-785A-0958-91A6-C9DE69218317}"/>
              </a:ext>
            </a:extLst>
          </p:cNvPr>
          <p:cNvSpPr>
            <a:spLocks noGrp="1"/>
          </p:cNvSpPr>
          <p:nvPr>
            <p:ph idx="1"/>
          </p:nvPr>
        </p:nvSpPr>
        <p:spPr/>
        <p:txBody>
          <a:bodyPr>
            <a:normAutofit fontScale="92500" lnSpcReduction="10000"/>
          </a:bodyPr>
          <a:lstStyle/>
          <a:p>
            <a:r>
              <a:rPr lang="nl-NL" dirty="0" err="1"/>
              <a:t>Kahoot</a:t>
            </a:r>
            <a:endParaRPr lang="nl-NL" dirty="0"/>
          </a:p>
          <a:p>
            <a:r>
              <a:rPr lang="nl-NL" dirty="0" err="1"/>
              <a:t>TeGek</a:t>
            </a:r>
            <a:endParaRPr lang="nl-NL" dirty="0"/>
          </a:p>
          <a:p>
            <a:r>
              <a:rPr lang="nl-NL" dirty="0"/>
              <a:t>Insteek voor nieuwkomers</a:t>
            </a:r>
          </a:p>
          <a:p>
            <a:pPr lvl="1"/>
            <a:r>
              <a:rPr lang="nl-NL" dirty="0"/>
              <a:t>Fracarita Belgium</a:t>
            </a:r>
          </a:p>
          <a:p>
            <a:pPr lvl="1"/>
            <a:r>
              <a:rPr lang="nl-NL" dirty="0"/>
              <a:t>Duurzame ontwikkelingsdoelen</a:t>
            </a:r>
          </a:p>
          <a:p>
            <a:pPr lvl="1"/>
            <a:r>
              <a:rPr lang="nl-NL" dirty="0"/>
              <a:t>NAVO – NATO</a:t>
            </a:r>
          </a:p>
          <a:p>
            <a:r>
              <a:rPr lang="nl-NL" dirty="0"/>
              <a:t>Campagne 2024</a:t>
            </a:r>
          </a:p>
          <a:p>
            <a:r>
              <a:rPr lang="nl-NL" dirty="0"/>
              <a:t>Insteek vanuit de vakken</a:t>
            </a:r>
          </a:p>
          <a:p>
            <a:r>
              <a:rPr lang="nl-NL" dirty="0">
                <a:solidFill>
                  <a:srgbClr val="DD8A06">
                    <a:alpha val="25000"/>
                  </a:srgbClr>
                </a:solidFill>
              </a:rPr>
              <a:t>Hoe aan de slag met het materiaal?</a:t>
            </a:r>
          </a:p>
          <a:p>
            <a:endParaRPr lang="nl-NL" dirty="0"/>
          </a:p>
          <a:p>
            <a:endParaRPr lang="nl-NL" dirty="0"/>
          </a:p>
        </p:txBody>
      </p:sp>
    </p:spTree>
    <p:extLst>
      <p:ext uri="{BB962C8B-B14F-4D97-AF65-F5344CB8AC3E}">
        <p14:creationId xmlns:p14="http://schemas.microsoft.com/office/powerpoint/2010/main" val="33422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INSTEKEN VANUIT DE VAKKEN</a:t>
            </a:r>
          </a:p>
        </p:txBody>
      </p:sp>
    </p:spTree>
    <p:extLst>
      <p:ext uri="{BB962C8B-B14F-4D97-AF65-F5344CB8AC3E}">
        <p14:creationId xmlns:p14="http://schemas.microsoft.com/office/powerpoint/2010/main" val="2474709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10F99-0E1B-235A-3513-D3D23028CA32}"/>
              </a:ext>
            </a:extLst>
          </p:cNvPr>
          <p:cNvSpPr>
            <a:spLocks noGrp="1"/>
          </p:cNvSpPr>
          <p:nvPr>
            <p:ph type="title"/>
          </p:nvPr>
        </p:nvSpPr>
        <p:spPr/>
        <p:txBody>
          <a:bodyPr/>
          <a:lstStyle/>
          <a:p>
            <a:r>
              <a:rPr lang="nl-NL" dirty="0"/>
              <a:t>Veiligheid creëren </a:t>
            </a:r>
            <a:endParaRPr lang="nl-BE" dirty="0"/>
          </a:p>
        </p:txBody>
      </p:sp>
      <p:sp>
        <p:nvSpPr>
          <p:cNvPr id="3" name="Tijdelijke aanduiding voor inhoud 2">
            <a:extLst>
              <a:ext uri="{FF2B5EF4-FFF2-40B4-BE49-F238E27FC236}">
                <a16:creationId xmlns:a16="http://schemas.microsoft.com/office/drawing/2014/main" id="{127EC784-BAD2-EB27-259D-C3CFE1444F94}"/>
              </a:ext>
            </a:extLst>
          </p:cNvPr>
          <p:cNvSpPr>
            <a:spLocks noGrp="1"/>
          </p:cNvSpPr>
          <p:nvPr>
            <p:ph idx="1"/>
          </p:nvPr>
        </p:nvSpPr>
        <p:spPr/>
        <p:txBody>
          <a:bodyPr>
            <a:normAutofit fontScale="92500" lnSpcReduction="20000"/>
          </a:bodyPr>
          <a:lstStyle/>
          <a:p>
            <a:r>
              <a:rPr lang="nl-NL" dirty="0"/>
              <a:t>Profiel van je leerlingen bepalen</a:t>
            </a:r>
          </a:p>
          <a:p>
            <a:pPr lvl="1"/>
            <a:r>
              <a:rPr lang="nl-NL" dirty="0"/>
              <a:t>Vluchteling</a:t>
            </a:r>
          </a:p>
          <a:p>
            <a:pPr lvl="1"/>
            <a:r>
              <a:rPr lang="nl-NL" dirty="0"/>
              <a:t>Migrant</a:t>
            </a:r>
          </a:p>
          <a:p>
            <a:pPr lvl="1"/>
            <a:r>
              <a:rPr lang="nl-NL" dirty="0"/>
              <a:t>Kind van migrant</a:t>
            </a:r>
          </a:p>
          <a:p>
            <a:pPr lvl="1"/>
            <a:r>
              <a:rPr lang="nl-NL" dirty="0"/>
              <a:t>Staatloze</a:t>
            </a:r>
          </a:p>
          <a:p>
            <a:pPr lvl="1"/>
            <a:r>
              <a:rPr lang="nl-NL" dirty="0"/>
              <a:t>Trauma </a:t>
            </a:r>
          </a:p>
          <a:p>
            <a:r>
              <a:rPr lang="nl-NL" dirty="0"/>
              <a:t>Ouders informeren</a:t>
            </a:r>
          </a:p>
          <a:p>
            <a:r>
              <a:rPr lang="nl-NL" dirty="0"/>
              <a:t>Taalgebruik</a:t>
            </a:r>
          </a:p>
          <a:p>
            <a:pPr lvl="1"/>
            <a:r>
              <a:rPr lang="nl-NL" dirty="0"/>
              <a:t>Je thuis</a:t>
            </a:r>
          </a:p>
          <a:p>
            <a:pPr lvl="1"/>
            <a:r>
              <a:rPr lang="nl-NL" dirty="0"/>
              <a:t>Je cultuur</a:t>
            </a:r>
          </a:p>
        </p:txBody>
      </p:sp>
    </p:spTree>
    <p:extLst>
      <p:ext uri="{BB962C8B-B14F-4D97-AF65-F5344CB8AC3E}">
        <p14:creationId xmlns:p14="http://schemas.microsoft.com/office/powerpoint/2010/main" val="1609064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D9E8B-540E-E1EB-72FB-5BCBAC4161C7}"/>
              </a:ext>
            </a:extLst>
          </p:cNvPr>
          <p:cNvSpPr>
            <a:spLocks noGrp="1"/>
          </p:cNvSpPr>
          <p:nvPr>
            <p:ph type="title"/>
          </p:nvPr>
        </p:nvSpPr>
        <p:spPr/>
        <p:txBody>
          <a:bodyPr>
            <a:normAutofit/>
          </a:bodyPr>
          <a:lstStyle/>
          <a:p>
            <a:r>
              <a:rPr lang="nl-NL" dirty="0"/>
              <a:t>Woordkeuze maakt het verschil</a:t>
            </a:r>
            <a:endParaRPr lang="nl-BE" dirty="0"/>
          </a:p>
        </p:txBody>
      </p:sp>
      <p:sp>
        <p:nvSpPr>
          <p:cNvPr id="3" name="Tijdelijke aanduiding voor inhoud 2">
            <a:extLst>
              <a:ext uri="{FF2B5EF4-FFF2-40B4-BE49-F238E27FC236}">
                <a16:creationId xmlns:a16="http://schemas.microsoft.com/office/drawing/2014/main" id="{9E562F6B-3A11-5206-8231-341B319751DE}"/>
              </a:ext>
            </a:extLst>
          </p:cNvPr>
          <p:cNvSpPr>
            <a:spLocks noGrp="1"/>
          </p:cNvSpPr>
          <p:nvPr>
            <p:ph sz="half" idx="1"/>
          </p:nvPr>
        </p:nvSpPr>
        <p:spPr/>
        <p:txBody>
          <a:bodyPr>
            <a:normAutofit fontScale="92500" lnSpcReduction="20000"/>
          </a:bodyPr>
          <a:lstStyle/>
          <a:p>
            <a:pPr marL="0" indent="0">
              <a:buNone/>
            </a:pPr>
            <a:endParaRPr lang="nl-NL" dirty="0"/>
          </a:p>
          <a:p>
            <a:r>
              <a:rPr lang="nl-NL" dirty="0"/>
              <a:t>Asiel en migratie zijn complexe onderwerpen in het publieke debat. Genuanceerde informatie hierover is noodzakelijk om verwarring te voorkomen en polarisatie tegen te gaan.</a:t>
            </a:r>
          </a:p>
          <a:p>
            <a:r>
              <a:rPr lang="nl-NL" dirty="0"/>
              <a:t>Regelmatig worden begrippen door elkaar gehaald. Er wordt vaak over vluchtelingen gesproken, terwijl het over migranten gaat. En je ziet ook dat de woordcombinatie ‘illegale asielzoeker’ wordt gehanteerd. </a:t>
            </a:r>
            <a:r>
              <a:rPr lang="nl-NL" dirty="0" err="1"/>
              <a:t>Asielzoeken</a:t>
            </a:r>
            <a:r>
              <a:rPr lang="nl-NL" dirty="0"/>
              <a:t> is een recht en dus nooit illegaal.</a:t>
            </a:r>
          </a:p>
          <a:p>
            <a:pPr marL="0" indent="0">
              <a:buNone/>
            </a:pPr>
            <a:endParaRPr lang="nl-NL" dirty="0"/>
          </a:p>
          <a:p>
            <a:pPr marL="0" indent="0">
              <a:buNone/>
            </a:pPr>
            <a:endParaRPr lang="nl-BE" dirty="0"/>
          </a:p>
        </p:txBody>
      </p:sp>
      <p:sp>
        <p:nvSpPr>
          <p:cNvPr id="4" name="Tijdelijke aanduiding voor inhoud 3">
            <a:extLst>
              <a:ext uri="{FF2B5EF4-FFF2-40B4-BE49-F238E27FC236}">
                <a16:creationId xmlns:a16="http://schemas.microsoft.com/office/drawing/2014/main" id="{FA6B4DEC-0879-544E-5675-27FF282BB857}"/>
              </a:ext>
            </a:extLst>
          </p:cNvPr>
          <p:cNvSpPr>
            <a:spLocks noGrp="1"/>
          </p:cNvSpPr>
          <p:nvPr>
            <p:ph sz="half" idx="2"/>
          </p:nvPr>
        </p:nvSpPr>
        <p:spPr/>
        <p:txBody>
          <a:bodyPr>
            <a:normAutofit fontScale="92500" lnSpcReduction="20000"/>
          </a:bodyPr>
          <a:lstStyle/>
          <a:p>
            <a:endParaRPr lang="nl-BE"/>
          </a:p>
        </p:txBody>
      </p:sp>
    </p:spTree>
    <p:extLst>
      <p:ext uri="{BB962C8B-B14F-4D97-AF65-F5344CB8AC3E}">
        <p14:creationId xmlns:p14="http://schemas.microsoft.com/office/powerpoint/2010/main" val="5311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C523C0-CD78-37B0-1DD2-8666A72C18C4}"/>
              </a:ext>
            </a:extLst>
          </p:cNvPr>
          <p:cNvSpPr>
            <a:spLocks noGrp="1"/>
          </p:cNvSpPr>
          <p:nvPr>
            <p:ph type="title"/>
          </p:nvPr>
        </p:nvSpPr>
        <p:spPr/>
        <p:txBody>
          <a:bodyPr/>
          <a:lstStyle/>
          <a:p>
            <a:endParaRPr lang="nl-BE"/>
          </a:p>
        </p:txBody>
      </p:sp>
      <p:pic>
        <p:nvPicPr>
          <p:cNvPr id="8" name="Tijdelijke aanduiding voor inhoud 7" descr="Afbeelding met tekst, schermopname, Lettertype, nummer&#10;&#10;Automatisch gegenereerde beschrijving">
            <a:extLst>
              <a:ext uri="{FF2B5EF4-FFF2-40B4-BE49-F238E27FC236}">
                <a16:creationId xmlns:a16="http://schemas.microsoft.com/office/drawing/2014/main" id="{B9F63568-6DA2-82DB-7969-5E329478E1A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457200" y="625252"/>
            <a:ext cx="8467531" cy="3960440"/>
          </a:xfrm>
        </p:spPr>
      </p:pic>
    </p:spTree>
    <p:extLst>
      <p:ext uri="{BB962C8B-B14F-4D97-AF65-F5344CB8AC3E}">
        <p14:creationId xmlns:p14="http://schemas.microsoft.com/office/powerpoint/2010/main" val="3538380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4FEA3-56A8-1E52-DB02-6DDEA8B3E031}"/>
              </a:ext>
            </a:extLst>
          </p:cNvPr>
          <p:cNvSpPr>
            <a:spLocks noGrp="1"/>
          </p:cNvSpPr>
          <p:nvPr>
            <p:ph type="title"/>
          </p:nvPr>
        </p:nvSpPr>
        <p:spPr/>
        <p:txBody>
          <a:bodyPr/>
          <a:lstStyle/>
          <a:p>
            <a:r>
              <a:rPr lang="nl-NL" dirty="0"/>
              <a:t>Woordkeuze maakt het verschil</a:t>
            </a:r>
            <a:endParaRPr lang="nl-BE" dirty="0"/>
          </a:p>
        </p:txBody>
      </p:sp>
      <p:sp>
        <p:nvSpPr>
          <p:cNvPr id="3" name="Tijdelijke aanduiding voor inhoud 2">
            <a:extLst>
              <a:ext uri="{FF2B5EF4-FFF2-40B4-BE49-F238E27FC236}">
                <a16:creationId xmlns:a16="http://schemas.microsoft.com/office/drawing/2014/main" id="{78FE78EE-A874-415D-3186-5A6487D0D561}"/>
              </a:ext>
            </a:extLst>
          </p:cNvPr>
          <p:cNvSpPr>
            <a:spLocks noGrp="1"/>
          </p:cNvSpPr>
          <p:nvPr>
            <p:ph idx="1"/>
          </p:nvPr>
        </p:nvSpPr>
        <p:spPr/>
        <p:txBody>
          <a:bodyPr>
            <a:normAutofit fontScale="47500" lnSpcReduction="20000"/>
          </a:bodyPr>
          <a:lstStyle/>
          <a:p>
            <a:r>
              <a:rPr lang="nl-NL" b="1" i="0" dirty="0">
                <a:solidFill>
                  <a:srgbClr val="374151"/>
                </a:solidFill>
                <a:effectLst/>
              </a:rPr>
              <a:t>Vluchteling</a:t>
            </a:r>
            <a:endParaRPr lang="nl-NL" b="0" i="0" dirty="0">
              <a:solidFill>
                <a:srgbClr val="374151"/>
              </a:solidFill>
              <a:effectLst/>
            </a:endParaRPr>
          </a:p>
          <a:p>
            <a:pPr lvl="1"/>
            <a:r>
              <a:rPr lang="nl-NL" b="0" i="0" dirty="0">
                <a:solidFill>
                  <a:srgbClr val="374151"/>
                </a:solidFill>
                <a:effectLst/>
              </a:rPr>
              <a:t>Een vluchteling is iemand die de grens van zijn of haar eigen land is overgestoken vanwege een gegronde vrees voor vervolging op basis van ras, religie, nationaliteit, politieke overtuiging of het behoren tot een bepaalde sociale groep.</a:t>
            </a:r>
          </a:p>
          <a:p>
            <a:pPr lvl="1"/>
            <a:r>
              <a:rPr lang="nl-NL" b="0" i="0" dirty="0">
                <a:solidFill>
                  <a:srgbClr val="374151"/>
                </a:solidFill>
                <a:effectLst/>
              </a:rPr>
              <a:t>Vluchtelingen zoeken vaak bescherming in andere landen en hebben recht op asiel volgens internationale wetgeving. Ze hebben specifieke rechten en bescherming op basis van het Vluchtelingenverdrag van 1951.</a:t>
            </a:r>
          </a:p>
          <a:p>
            <a:r>
              <a:rPr lang="nl-NL" b="1" i="0" dirty="0">
                <a:solidFill>
                  <a:srgbClr val="374151"/>
                </a:solidFill>
                <a:effectLst/>
              </a:rPr>
              <a:t>Migrant</a:t>
            </a:r>
            <a:endParaRPr lang="nl-NL" b="0" i="0" dirty="0">
              <a:solidFill>
                <a:srgbClr val="374151"/>
              </a:solidFill>
              <a:effectLst/>
            </a:endParaRPr>
          </a:p>
          <a:p>
            <a:pPr lvl="1"/>
            <a:r>
              <a:rPr lang="nl-NL" b="0" i="0" dirty="0">
                <a:solidFill>
                  <a:srgbClr val="374151"/>
                </a:solidFill>
                <a:effectLst/>
              </a:rPr>
              <a:t>Het begrip migrant verwijst naar een bredere categorie van mensen die zich verplaatsen van het ene naar het andere land, ongeacht de reden voor hun verplaatsing. Migranten kunnen bewegen om economische redenen, familiehereniging, studie, werk, of andere niet-</a:t>
            </a:r>
            <a:r>
              <a:rPr lang="nl-NL" b="0" i="0" dirty="0" err="1">
                <a:solidFill>
                  <a:srgbClr val="374151"/>
                </a:solidFill>
                <a:effectLst/>
              </a:rPr>
              <a:t>vervolgingsgerelateerde</a:t>
            </a:r>
            <a:r>
              <a:rPr lang="nl-NL" b="0" i="0" dirty="0">
                <a:solidFill>
                  <a:srgbClr val="374151"/>
                </a:solidFill>
                <a:effectLst/>
              </a:rPr>
              <a:t> factoren.</a:t>
            </a:r>
          </a:p>
          <a:p>
            <a:pPr lvl="1"/>
            <a:r>
              <a:rPr lang="nl-NL" b="0" i="0" dirty="0">
                <a:solidFill>
                  <a:srgbClr val="374151"/>
                </a:solidFill>
                <a:effectLst/>
              </a:rPr>
              <a:t>Migranten hebben niet noodzakelijkerwijs dezelfde beschermingsrechten als vluchtelingen en worden beheerst door andere juridische kaders.</a:t>
            </a:r>
          </a:p>
          <a:p>
            <a:r>
              <a:rPr lang="nl-NL" b="1" i="0" dirty="0">
                <a:solidFill>
                  <a:srgbClr val="374151"/>
                </a:solidFill>
                <a:effectLst/>
              </a:rPr>
              <a:t>Asielzoeker</a:t>
            </a:r>
            <a:endParaRPr lang="nl-NL" b="0" i="0" dirty="0">
              <a:solidFill>
                <a:srgbClr val="374151"/>
              </a:solidFill>
              <a:effectLst/>
            </a:endParaRPr>
          </a:p>
          <a:p>
            <a:pPr lvl="1"/>
            <a:r>
              <a:rPr lang="nl-NL" b="0" i="0" dirty="0">
                <a:solidFill>
                  <a:srgbClr val="374151"/>
                </a:solidFill>
                <a:effectLst/>
              </a:rPr>
              <a:t>Een asielzoeker is een persoon die internationale bescherming zoekt, maar nog niet de status van vluchteling heeft verkregen. Asielzoekers zijn mensen die hun eigen land zijn ontvlucht vanwege gevreesde vervolging, maar hun asielaanvraag is nog in behandeling.</a:t>
            </a:r>
          </a:p>
          <a:p>
            <a:pPr lvl="1"/>
            <a:r>
              <a:rPr lang="nl-NL" b="0" i="0" dirty="0">
                <a:solidFill>
                  <a:srgbClr val="374151"/>
                </a:solidFill>
                <a:effectLst/>
              </a:rPr>
              <a:t>Asielzoekers hebben het recht om asiel aan te vragen en worden beoordeeld op de vraag of ze voldoen aan de criteria voor vluchtelingenstatus volgens internationale normen.</a:t>
            </a:r>
          </a:p>
          <a:p>
            <a:pPr marL="57150" indent="0">
              <a:buNone/>
            </a:pPr>
            <a:endParaRPr lang="nl-NL" dirty="0">
              <a:solidFill>
                <a:srgbClr val="374151"/>
              </a:solidFill>
              <a:hlinkClick r:id="rId2"/>
            </a:endParaRPr>
          </a:p>
          <a:p>
            <a:pPr marL="57150" indent="0">
              <a:buNone/>
            </a:pPr>
            <a:r>
              <a:rPr lang="nl-NL" b="0" i="0" dirty="0">
                <a:solidFill>
                  <a:srgbClr val="374151"/>
                </a:solidFill>
                <a:effectLst/>
                <a:hlinkClick r:id="rId2"/>
              </a:rPr>
              <a:t>https://www.unhcr.org/be/nl/activiteiten/woorden-zijn-belangrijk</a:t>
            </a:r>
            <a:r>
              <a:rPr lang="nl-NL" b="0" i="0" dirty="0">
                <a:solidFill>
                  <a:srgbClr val="374151"/>
                </a:solidFill>
                <a:effectLst/>
              </a:rPr>
              <a:t> </a:t>
            </a:r>
          </a:p>
          <a:p>
            <a:endParaRPr lang="nl-BE" dirty="0"/>
          </a:p>
        </p:txBody>
      </p:sp>
    </p:spTree>
    <p:extLst>
      <p:ext uri="{BB962C8B-B14F-4D97-AF65-F5344CB8AC3E}">
        <p14:creationId xmlns:p14="http://schemas.microsoft.com/office/powerpoint/2010/main" val="285537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C4B06-618B-8E0A-0BED-1628CDB66D29}"/>
              </a:ext>
            </a:extLst>
          </p:cNvPr>
          <p:cNvSpPr>
            <a:spLocks noGrp="1"/>
          </p:cNvSpPr>
          <p:nvPr>
            <p:ph type="title"/>
          </p:nvPr>
        </p:nvSpPr>
        <p:spPr/>
        <p:txBody>
          <a:bodyPr/>
          <a:lstStyle/>
          <a:p>
            <a:r>
              <a:rPr lang="nl-NL" dirty="0" err="1"/>
              <a:t>Kahoot</a:t>
            </a:r>
            <a:endParaRPr lang="nl-BE" dirty="0"/>
          </a:p>
        </p:txBody>
      </p:sp>
      <p:sp>
        <p:nvSpPr>
          <p:cNvPr id="3" name="Tijdelijke aanduiding voor inhoud 2">
            <a:extLst>
              <a:ext uri="{FF2B5EF4-FFF2-40B4-BE49-F238E27FC236}">
                <a16:creationId xmlns:a16="http://schemas.microsoft.com/office/drawing/2014/main" id="{6015D591-2D06-37A3-9F6D-E4F5083C1D13}"/>
              </a:ext>
            </a:extLst>
          </p:cNvPr>
          <p:cNvSpPr>
            <a:spLocks noGrp="1"/>
          </p:cNvSpPr>
          <p:nvPr>
            <p:ph idx="1"/>
          </p:nvPr>
        </p:nvSpPr>
        <p:spPr/>
        <p:txBody>
          <a:bodyPr/>
          <a:lstStyle/>
          <a:p>
            <a:pPr marL="0" indent="0">
              <a:buNone/>
            </a:pPr>
            <a:r>
              <a:rPr lang="nl-BE" sz="1800" u="sng" dirty="0">
                <a:solidFill>
                  <a:srgbClr val="0563C1"/>
                </a:solidFill>
                <a:effectLst/>
                <a:latin typeface="Calibri" panose="020F0502020204030204" pitchFamily="34" charset="0"/>
                <a:ea typeface="Calibri" panose="020F0502020204030204" pitchFamily="34" charset="0"/>
                <a:hlinkClick r:id="rId2"/>
              </a:rPr>
              <a:t>https://create.kahoot.it/details/bf656dbc-0623-42b5-a54a-9388960d06f8</a:t>
            </a:r>
            <a:endParaRPr lang="nl-BE" dirty="0"/>
          </a:p>
        </p:txBody>
      </p:sp>
    </p:spTree>
    <p:extLst>
      <p:ext uri="{BB962C8B-B14F-4D97-AF65-F5344CB8AC3E}">
        <p14:creationId xmlns:p14="http://schemas.microsoft.com/office/powerpoint/2010/main" val="231420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A1817-C774-FE01-F5AC-C608B36F8223}"/>
              </a:ext>
            </a:extLst>
          </p:cNvPr>
          <p:cNvSpPr>
            <a:spLocks noGrp="1"/>
          </p:cNvSpPr>
          <p:nvPr>
            <p:ph type="title"/>
          </p:nvPr>
        </p:nvSpPr>
        <p:spPr>
          <a:xfrm>
            <a:off x="457200" y="228865"/>
            <a:ext cx="8229600" cy="952500"/>
          </a:xfrm>
        </p:spPr>
        <p:txBody>
          <a:bodyPr anchor="ctr">
            <a:normAutofit/>
          </a:bodyPr>
          <a:lstStyle/>
          <a:p>
            <a:r>
              <a:rPr lang="nl-NL" dirty="0"/>
              <a:t>Verkiezingen</a:t>
            </a:r>
            <a:endParaRPr lang="nl-BE" dirty="0"/>
          </a:p>
        </p:txBody>
      </p:sp>
      <p:sp>
        <p:nvSpPr>
          <p:cNvPr id="3" name="Tijdelijke aanduiding voor inhoud 2">
            <a:extLst>
              <a:ext uri="{FF2B5EF4-FFF2-40B4-BE49-F238E27FC236}">
                <a16:creationId xmlns:a16="http://schemas.microsoft.com/office/drawing/2014/main" id="{D504D39D-BC6D-D04C-DE75-ED20A5146B88}"/>
              </a:ext>
            </a:extLst>
          </p:cNvPr>
          <p:cNvSpPr>
            <a:spLocks noGrp="1"/>
          </p:cNvSpPr>
          <p:nvPr>
            <p:ph sz="half" idx="1"/>
          </p:nvPr>
        </p:nvSpPr>
        <p:spPr>
          <a:xfrm>
            <a:off x="457200" y="1111249"/>
            <a:ext cx="4038600" cy="3845009"/>
          </a:xfrm>
        </p:spPr>
        <p:txBody>
          <a:bodyPr>
            <a:normAutofit/>
          </a:bodyPr>
          <a:lstStyle/>
          <a:p>
            <a:pPr marL="0" indent="0">
              <a:buNone/>
            </a:pPr>
            <a:r>
              <a:rPr lang="nl-NL" dirty="0"/>
              <a:t>Gebruiken onze politici – reporters – nieuwsankers de juiste woordenschat?</a:t>
            </a:r>
            <a:endParaRPr lang="nl-BE" dirty="0"/>
          </a:p>
        </p:txBody>
      </p:sp>
    </p:spTree>
    <p:extLst>
      <p:ext uri="{BB962C8B-B14F-4D97-AF65-F5344CB8AC3E}">
        <p14:creationId xmlns:p14="http://schemas.microsoft.com/office/powerpoint/2010/main" val="109008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69BA2-3826-08A5-7F40-C9365297BE85}"/>
              </a:ext>
            </a:extLst>
          </p:cNvPr>
          <p:cNvSpPr>
            <a:spLocks noGrp="1"/>
          </p:cNvSpPr>
          <p:nvPr>
            <p:ph type="title"/>
          </p:nvPr>
        </p:nvSpPr>
        <p:spPr/>
        <p:txBody>
          <a:bodyPr/>
          <a:lstStyle/>
          <a:p>
            <a:r>
              <a:rPr lang="nl-NL" dirty="0"/>
              <a:t>Data</a:t>
            </a:r>
            <a:endParaRPr lang="nl-BE" dirty="0"/>
          </a:p>
        </p:txBody>
      </p:sp>
      <p:sp>
        <p:nvSpPr>
          <p:cNvPr id="3" name="Tijdelijke aanduiding voor inhoud 2">
            <a:extLst>
              <a:ext uri="{FF2B5EF4-FFF2-40B4-BE49-F238E27FC236}">
                <a16:creationId xmlns:a16="http://schemas.microsoft.com/office/drawing/2014/main" id="{8061BD9E-0C25-ED13-6A46-E2AED43D3DF4}"/>
              </a:ext>
            </a:extLst>
          </p:cNvPr>
          <p:cNvSpPr>
            <a:spLocks noGrp="1"/>
          </p:cNvSpPr>
          <p:nvPr>
            <p:ph idx="1"/>
          </p:nvPr>
        </p:nvSpPr>
        <p:spPr/>
        <p:txBody>
          <a:bodyPr/>
          <a:lstStyle/>
          <a:p>
            <a:r>
              <a:rPr lang="nl-NL" dirty="0">
                <a:latin typeface="Söhne"/>
              </a:rPr>
              <a:t>M</a:t>
            </a:r>
            <a:r>
              <a:rPr lang="nl-NL" b="0" i="0" dirty="0">
                <a:effectLst/>
                <a:latin typeface="Söhne"/>
              </a:rPr>
              <a:t>igratiesituaties kunnen snel veranderen als gevolg van geopolitieke gebeurtenissen, economische factoren, conflicten en andere dynamieken</a:t>
            </a:r>
          </a:p>
          <a:p>
            <a:r>
              <a:rPr lang="nl-NL" dirty="0">
                <a:latin typeface="Söhne"/>
              </a:rPr>
              <a:t>Raadpleeg recente bronnen zoals nieuwsberichten, overheidsrapporten en internationale organisaties om </a:t>
            </a:r>
            <a:r>
              <a:rPr lang="nl-NL" b="0" i="0" dirty="0">
                <a:effectLst/>
                <a:latin typeface="Söhne"/>
              </a:rPr>
              <a:t>de meest actuele informatie over migratiestromen te verkrijgen</a:t>
            </a:r>
            <a:endParaRPr lang="nl-BE" dirty="0"/>
          </a:p>
        </p:txBody>
      </p:sp>
    </p:spTree>
    <p:extLst>
      <p:ext uri="{BB962C8B-B14F-4D97-AF65-F5344CB8AC3E}">
        <p14:creationId xmlns:p14="http://schemas.microsoft.com/office/powerpoint/2010/main" val="395164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aart, schermopname, Wereld&#10;&#10;Automatisch gegenereerde beschrijving">
            <a:extLst>
              <a:ext uri="{FF2B5EF4-FFF2-40B4-BE49-F238E27FC236}">
                <a16:creationId xmlns:a16="http://schemas.microsoft.com/office/drawing/2014/main" id="{81F11331-6D8B-0F97-F77C-5A2B310E27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0164" y="0"/>
            <a:ext cx="9261484" cy="4464496"/>
          </a:xfrm>
          <a:prstGeom prst="rect">
            <a:avLst/>
          </a:prstGeom>
        </p:spPr>
      </p:pic>
      <p:sp>
        <p:nvSpPr>
          <p:cNvPr id="4" name="Tekstvak 3">
            <a:extLst>
              <a:ext uri="{FF2B5EF4-FFF2-40B4-BE49-F238E27FC236}">
                <a16:creationId xmlns:a16="http://schemas.microsoft.com/office/drawing/2014/main" id="{7205F132-24CD-762A-429E-9675DDDD64A9}"/>
              </a:ext>
            </a:extLst>
          </p:cNvPr>
          <p:cNvSpPr txBox="1"/>
          <p:nvPr/>
        </p:nvSpPr>
        <p:spPr>
          <a:xfrm>
            <a:off x="107504" y="4523628"/>
            <a:ext cx="5976664" cy="369332"/>
          </a:xfrm>
          <a:prstGeom prst="rect">
            <a:avLst/>
          </a:prstGeom>
          <a:noFill/>
        </p:spPr>
        <p:txBody>
          <a:bodyPr wrap="square" rtlCol="0">
            <a:spAutoFit/>
          </a:bodyPr>
          <a:lstStyle/>
          <a:p>
            <a:r>
              <a:rPr lang="nl-NL" dirty="0"/>
              <a:t>Data over vluchtelingen per land </a:t>
            </a:r>
            <a:r>
              <a:rPr lang="nl-NL" dirty="0">
                <a:hlinkClick r:id="rId4"/>
              </a:rPr>
              <a:t>http://data.unhcr.org/</a:t>
            </a:r>
            <a:r>
              <a:rPr lang="nl-NL" dirty="0"/>
              <a:t>   </a:t>
            </a:r>
            <a:endParaRPr lang="nl-BE" dirty="0"/>
          </a:p>
        </p:txBody>
      </p:sp>
    </p:spTree>
    <p:extLst>
      <p:ext uri="{BB962C8B-B14F-4D97-AF65-F5344CB8AC3E}">
        <p14:creationId xmlns:p14="http://schemas.microsoft.com/office/powerpoint/2010/main" val="3655931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6C5642-3D22-CC70-FFBD-D215495CD1FD}"/>
              </a:ext>
            </a:extLst>
          </p:cNvPr>
          <p:cNvSpPr>
            <a:spLocks noGrp="1"/>
          </p:cNvSpPr>
          <p:nvPr>
            <p:ph type="title"/>
          </p:nvPr>
        </p:nvSpPr>
        <p:spPr/>
        <p:txBody>
          <a:bodyPr/>
          <a:lstStyle/>
          <a:p>
            <a:r>
              <a:rPr lang="nl-NL" dirty="0"/>
              <a:t>Wiskunde</a:t>
            </a:r>
            <a:endParaRPr lang="nl-BE" dirty="0"/>
          </a:p>
        </p:txBody>
      </p:sp>
      <p:sp>
        <p:nvSpPr>
          <p:cNvPr id="3" name="Tijdelijke aanduiding voor inhoud 2">
            <a:extLst>
              <a:ext uri="{FF2B5EF4-FFF2-40B4-BE49-F238E27FC236}">
                <a16:creationId xmlns:a16="http://schemas.microsoft.com/office/drawing/2014/main" id="{5C25AB4D-44FA-FEBF-3A4A-DEF39E6CC51B}"/>
              </a:ext>
            </a:extLst>
          </p:cNvPr>
          <p:cNvSpPr>
            <a:spLocks noGrp="1"/>
          </p:cNvSpPr>
          <p:nvPr>
            <p:ph idx="1"/>
          </p:nvPr>
        </p:nvSpPr>
        <p:spPr/>
        <p:txBody>
          <a:bodyPr>
            <a:normAutofit lnSpcReduction="10000"/>
          </a:bodyPr>
          <a:lstStyle/>
          <a:p>
            <a:r>
              <a:rPr lang="nl-NL" dirty="0"/>
              <a:t>Grafieken leren lezen</a:t>
            </a:r>
          </a:p>
          <a:p>
            <a:pPr marL="400050" lvl="1" indent="0">
              <a:buNone/>
            </a:pPr>
            <a:r>
              <a:rPr lang="nl-NL" dirty="0">
                <a:hlinkClick r:id="rId2"/>
              </a:rPr>
              <a:t>https://data.unhcr.org/</a:t>
            </a:r>
            <a:r>
              <a:rPr lang="nl-NL" dirty="0"/>
              <a:t> </a:t>
            </a:r>
          </a:p>
          <a:p>
            <a:pPr marL="400050" lvl="1" indent="0">
              <a:buNone/>
            </a:pPr>
            <a:r>
              <a:rPr lang="nl-NL" dirty="0"/>
              <a:t>Cijfergegevens van land van vluchteling en omliggende landen</a:t>
            </a:r>
          </a:p>
          <a:p>
            <a:r>
              <a:rPr lang="nl-NL" dirty="0"/>
              <a:t>Tekst en cijfers visueel omzetten</a:t>
            </a:r>
          </a:p>
          <a:p>
            <a:pPr lvl="1"/>
            <a:r>
              <a:rPr lang="nl-NL" dirty="0"/>
              <a:t>1 op 74 mensen is gedwongen op de vlucht</a:t>
            </a:r>
          </a:p>
          <a:p>
            <a:pPr lvl="1"/>
            <a:r>
              <a:rPr lang="nl-NL" dirty="0"/>
              <a:t>4 op 10 volwassenen en 9 op 10 kinderen hebben een posttraumatisch stresssyndroom</a:t>
            </a:r>
          </a:p>
          <a:p>
            <a:pPr lvl="1"/>
            <a:r>
              <a:rPr lang="nl-NL" dirty="0"/>
              <a:t>7 op 10 vluchtelingen trekt de grens over</a:t>
            </a:r>
          </a:p>
          <a:p>
            <a:endParaRPr lang="nl-NL" dirty="0"/>
          </a:p>
        </p:txBody>
      </p:sp>
    </p:spTree>
    <p:extLst>
      <p:ext uri="{BB962C8B-B14F-4D97-AF65-F5344CB8AC3E}">
        <p14:creationId xmlns:p14="http://schemas.microsoft.com/office/powerpoint/2010/main" val="22454764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01877-A12C-9331-0349-4A750A40FF98}"/>
              </a:ext>
            </a:extLst>
          </p:cNvPr>
          <p:cNvSpPr>
            <a:spLocks noGrp="1"/>
          </p:cNvSpPr>
          <p:nvPr>
            <p:ph type="title"/>
          </p:nvPr>
        </p:nvSpPr>
        <p:spPr/>
        <p:txBody>
          <a:bodyPr/>
          <a:lstStyle/>
          <a:p>
            <a:r>
              <a:rPr lang="nl-NL" dirty="0"/>
              <a:t>Moderne talen</a:t>
            </a:r>
            <a:endParaRPr lang="nl-BE" dirty="0"/>
          </a:p>
        </p:txBody>
      </p:sp>
      <p:sp>
        <p:nvSpPr>
          <p:cNvPr id="3" name="Tijdelijke aanduiding voor inhoud 2">
            <a:extLst>
              <a:ext uri="{FF2B5EF4-FFF2-40B4-BE49-F238E27FC236}">
                <a16:creationId xmlns:a16="http://schemas.microsoft.com/office/drawing/2014/main" id="{97937CA9-1BAA-B9D1-6E85-E7D407552CB3}"/>
              </a:ext>
            </a:extLst>
          </p:cNvPr>
          <p:cNvSpPr>
            <a:spLocks noGrp="1"/>
          </p:cNvSpPr>
          <p:nvPr>
            <p:ph idx="1"/>
          </p:nvPr>
        </p:nvSpPr>
        <p:spPr/>
        <p:txBody>
          <a:bodyPr>
            <a:normAutofit fontScale="77500" lnSpcReduction="20000"/>
          </a:bodyPr>
          <a:lstStyle/>
          <a:p>
            <a:r>
              <a:rPr lang="nl-NL" dirty="0"/>
              <a:t>Begrippen duiden = dezelfde taal spreken</a:t>
            </a:r>
          </a:p>
          <a:p>
            <a:pPr lvl="1"/>
            <a:r>
              <a:rPr lang="nl-NL" dirty="0"/>
              <a:t>Trauma</a:t>
            </a:r>
          </a:p>
          <a:p>
            <a:pPr lvl="1"/>
            <a:r>
              <a:rPr lang="nl-NL" dirty="0"/>
              <a:t>Vlucht</a:t>
            </a:r>
          </a:p>
          <a:p>
            <a:pPr lvl="1"/>
            <a:r>
              <a:rPr lang="nl-NL" dirty="0"/>
              <a:t>Immigrant</a:t>
            </a:r>
          </a:p>
          <a:p>
            <a:pPr lvl="1"/>
            <a:r>
              <a:rPr lang="nl-NL" dirty="0"/>
              <a:t>Vluchteling</a:t>
            </a:r>
          </a:p>
          <a:p>
            <a:pPr lvl="1"/>
            <a:r>
              <a:rPr lang="nl-NL" dirty="0"/>
              <a:t>Psycholoog</a:t>
            </a:r>
          </a:p>
          <a:p>
            <a:pPr lvl="1"/>
            <a:r>
              <a:rPr lang="nl-NL" dirty="0"/>
              <a:t>Stress</a:t>
            </a:r>
          </a:p>
          <a:p>
            <a:pPr lvl="1"/>
            <a:r>
              <a:rPr lang="nl-NL" dirty="0"/>
              <a:t>Syndroom </a:t>
            </a:r>
          </a:p>
          <a:p>
            <a:pPr lvl="1"/>
            <a:r>
              <a:rPr lang="nl-NL" dirty="0"/>
              <a:t>…</a:t>
            </a:r>
          </a:p>
          <a:p>
            <a:r>
              <a:rPr lang="nl-NL" dirty="0"/>
              <a:t>CLIL</a:t>
            </a:r>
          </a:p>
          <a:p>
            <a:r>
              <a:rPr lang="nl-NL" dirty="0"/>
              <a:t>Aan de slag met vertaaltools</a:t>
            </a:r>
          </a:p>
          <a:p>
            <a:r>
              <a:rPr lang="nl-NL" dirty="0"/>
              <a:t>Zonder woorden toch elkaar begrijpen</a:t>
            </a:r>
            <a:endParaRPr lang="nl-BE" dirty="0"/>
          </a:p>
          <a:p>
            <a:endParaRPr lang="nl-BE" dirty="0"/>
          </a:p>
        </p:txBody>
      </p:sp>
    </p:spTree>
    <p:extLst>
      <p:ext uri="{BB962C8B-B14F-4D97-AF65-F5344CB8AC3E}">
        <p14:creationId xmlns:p14="http://schemas.microsoft.com/office/powerpoint/2010/main" val="418504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AFA51-0B17-5F52-A9F6-A14E770CEA52}"/>
              </a:ext>
            </a:extLst>
          </p:cNvPr>
          <p:cNvSpPr>
            <a:spLocks noGrp="1"/>
          </p:cNvSpPr>
          <p:nvPr>
            <p:ph type="title"/>
          </p:nvPr>
        </p:nvSpPr>
        <p:spPr/>
        <p:txBody>
          <a:bodyPr/>
          <a:lstStyle/>
          <a:p>
            <a:r>
              <a:rPr lang="nl-NL" dirty="0"/>
              <a:t>Aardrijkskunde</a:t>
            </a:r>
            <a:endParaRPr lang="nl-BE" dirty="0"/>
          </a:p>
        </p:txBody>
      </p:sp>
      <p:sp>
        <p:nvSpPr>
          <p:cNvPr id="3" name="Tijdelijke aanduiding voor inhoud 2">
            <a:extLst>
              <a:ext uri="{FF2B5EF4-FFF2-40B4-BE49-F238E27FC236}">
                <a16:creationId xmlns:a16="http://schemas.microsoft.com/office/drawing/2014/main" id="{0BC9457D-3BEC-0F9D-0374-B1AAAC037127}"/>
              </a:ext>
            </a:extLst>
          </p:cNvPr>
          <p:cNvSpPr>
            <a:spLocks noGrp="1"/>
          </p:cNvSpPr>
          <p:nvPr>
            <p:ph idx="1"/>
          </p:nvPr>
        </p:nvSpPr>
        <p:spPr/>
        <p:txBody>
          <a:bodyPr>
            <a:normAutofit/>
          </a:bodyPr>
          <a:lstStyle/>
          <a:p>
            <a:r>
              <a:rPr lang="nl-NL" dirty="0"/>
              <a:t>Bevolkingsdichtheid </a:t>
            </a:r>
          </a:p>
          <a:p>
            <a:r>
              <a:rPr lang="nl-NL" dirty="0"/>
              <a:t>Bevolkingsevolutie</a:t>
            </a:r>
          </a:p>
          <a:p>
            <a:r>
              <a:rPr lang="nl-NL" dirty="0"/>
              <a:t>Migratie</a:t>
            </a:r>
          </a:p>
          <a:p>
            <a:pPr lvl="1"/>
            <a:r>
              <a:rPr lang="nl-NL" dirty="0"/>
              <a:t>Oorzaak</a:t>
            </a:r>
          </a:p>
          <a:p>
            <a:pPr lvl="1"/>
            <a:r>
              <a:rPr lang="nl-NL" dirty="0"/>
              <a:t>Gevolgen </a:t>
            </a:r>
          </a:p>
          <a:p>
            <a:r>
              <a:rPr lang="nl-NL" dirty="0"/>
              <a:t>Draagkracht land</a:t>
            </a:r>
          </a:p>
          <a:p>
            <a:r>
              <a:rPr lang="nl-NL" dirty="0"/>
              <a:t>…</a:t>
            </a:r>
          </a:p>
        </p:txBody>
      </p:sp>
    </p:spTree>
    <p:extLst>
      <p:ext uri="{BB962C8B-B14F-4D97-AF65-F5344CB8AC3E}">
        <p14:creationId xmlns:p14="http://schemas.microsoft.com/office/powerpoint/2010/main" val="293930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90D96-2D25-6BB8-1EF7-418A6BDD8787}"/>
              </a:ext>
            </a:extLst>
          </p:cNvPr>
          <p:cNvSpPr>
            <a:spLocks noGrp="1"/>
          </p:cNvSpPr>
          <p:nvPr>
            <p:ph type="title"/>
          </p:nvPr>
        </p:nvSpPr>
        <p:spPr/>
        <p:txBody>
          <a:bodyPr/>
          <a:lstStyle/>
          <a:p>
            <a:r>
              <a:rPr lang="nl-NL" dirty="0"/>
              <a:t>Aardrijkskunde</a:t>
            </a:r>
            <a:endParaRPr lang="nl-BE" dirty="0"/>
          </a:p>
        </p:txBody>
      </p:sp>
      <p:sp>
        <p:nvSpPr>
          <p:cNvPr id="3" name="Tijdelijke aanduiding voor inhoud 2">
            <a:extLst>
              <a:ext uri="{FF2B5EF4-FFF2-40B4-BE49-F238E27FC236}">
                <a16:creationId xmlns:a16="http://schemas.microsoft.com/office/drawing/2014/main" id="{B54B977C-F323-87A9-8A37-B1D65F3B3866}"/>
              </a:ext>
            </a:extLst>
          </p:cNvPr>
          <p:cNvSpPr>
            <a:spLocks noGrp="1"/>
          </p:cNvSpPr>
          <p:nvPr>
            <p:ph idx="1"/>
          </p:nvPr>
        </p:nvSpPr>
        <p:spPr/>
        <p:txBody>
          <a:bodyPr>
            <a:normAutofit fontScale="70000" lnSpcReduction="20000"/>
          </a:bodyPr>
          <a:lstStyle/>
          <a:p>
            <a:pPr marL="0" indent="0">
              <a:buNone/>
            </a:pPr>
            <a:r>
              <a:rPr lang="nl-NL" dirty="0"/>
              <a:t>Enkele van de opvallende migratiestromen in de afgelopen jaren omvatten:</a:t>
            </a:r>
          </a:p>
          <a:p>
            <a:endParaRPr lang="nl-NL" dirty="0"/>
          </a:p>
          <a:p>
            <a:r>
              <a:rPr lang="nl-NL" b="1" dirty="0">
                <a:solidFill>
                  <a:schemeClr val="tx1"/>
                </a:solidFill>
              </a:rPr>
              <a:t>Migratie naar Europa: </a:t>
            </a:r>
            <a:r>
              <a:rPr lang="nl-NL" dirty="0">
                <a:solidFill>
                  <a:schemeClr val="tx1"/>
                </a:solidFill>
              </a:rPr>
              <a:t>Veel mensen zijn de afgelopen jaren naar Europa gemigreerd, vaak op zoek naar veiligheid en betere economische kansen. Syrische vluchtelingen vormden een aanzienlijk deel van deze stroom, maar er waren ook migranten uit andere delen van het Midden-Oosten, Noord-Afrika en Zuid-Azië.</a:t>
            </a:r>
          </a:p>
          <a:p>
            <a:endParaRPr lang="nl-NL" dirty="0">
              <a:solidFill>
                <a:schemeClr val="tx1"/>
              </a:solidFill>
            </a:endParaRPr>
          </a:p>
          <a:p>
            <a:r>
              <a:rPr lang="nl-NL" b="1" dirty="0">
                <a:solidFill>
                  <a:schemeClr val="tx1"/>
                </a:solidFill>
              </a:rPr>
              <a:t>Migratie in Noord-Amerika: </a:t>
            </a:r>
            <a:r>
              <a:rPr lang="nl-NL" dirty="0">
                <a:solidFill>
                  <a:schemeClr val="tx1"/>
                </a:solidFill>
              </a:rPr>
              <a:t>Er waren migratiestromen vanuit Latijns-Amerika, met name uit landen als Honduras, Guatemala en El Salvador, naar de Verenigde Staten. Mensen migreerden om verschillende redenen, waaronder geweld, armoede en onveiligheid.</a:t>
            </a:r>
          </a:p>
          <a:p>
            <a:endParaRPr lang="nl-NL" dirty="0"/>
          </a:p>
        </p:txBody>
      </p:sp>
    </p:spTree>
    <p:extLst>
      <p:ext uri="{BB962C8B-B14F-4D97-AF65-F5344CB8AC3E}">
        <p14:creationId xmlns:p14="http://schemas.microsoft.com/office/powerpoint/2010/main" val="1561678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90D96-2D25-6BB8-1EF7-418A6BDD8787}"/>
              </a:ext>
            </a:extLst>
          </p:cNvPr>
          <p:cNvSpPr>
            <a:spLocks noGrp="1"/>
          </p:cNvSpPr>
          <p:nvPr>
            <p:ph type="title"/>
          </p:nvPr>
        </p:nvSpPr>
        <p:spPr/>
        <p:txBody>
          <a:bodyPr/>
          <a:lstStyle/>
          <a:p>
            <a:r>
              <a:rPr lang="nl-NL" dirty="0"/>
              <a:t>Aardrijkskunde</a:t>
            </a:r>
            <a:endParaRPr lang="nl-BE" dirty="0"/>
          </a:p>
        </p:txBody>
      </p:sp>
      <p:sp>
        <p:nvSpPr>
          <p:cNvPr id="3" name="Tijdelijke aanduiding voor inhoud 2">
            <a:extLst>
              <a:ext uri="{FF2B5EF4-FFF2-40B4-BE49-F238E27FC236}">
                <a16:creationId xmlns:a16="http://schemas.microsoft.com/office/drawing/2014/main" id="{B54B977C-F323-87A9-8A37-B1D65F3B3866}"/>
              </a:ext>
            </a:extLst>
          </p:cNvPr>
          <p:cNvSpPr>
            <a:spLocks noGrp="1"/>
          </p:cNvSpPr>
          <p:nvPr>
            <p:ph idx="1"/>
          </p:nvPr>
        </p:nvSpPr>
        <p:spPr/>
        <p:txBody>
          <a:bodyPr>
            <a:normAutofit fontScale="62500" lnSpcReduction="20000"/>
          </a:bodyPr>
          <a:lstStyle/>
          <a:p>
            <a:pPr marL="0" indent="0">
              <a:buNone/>
            </a:pPr>
            <a:endParaRPr lang="nl-NL" dirty="0"/>
          </a:p>
          <a:p>
            <a:r>
              <a:rPr lang="nl-NL" b="1" dirty="0">
                <a:solidFill>
                  <a:schemeClr val="tx1"/>
                </a:solidFill>
              </a:rPr>
              <a:t>Interne migratie in Azië: </a:t>
            </a:r>
            <a:r>
              <a:rPr lang="nl-NL" dirty="0">
                <a:solidFill>
                  <a:schemeClr val="tx1"/>
                </a:solidFill>
              </a:rPr>
              <a:t>In Azië zijn er vaak grote interne migratiestromen als gevolg van verstedelijking en economische ontwikkeling. Mensen trekken van landelijke naar stedelijke gebieden op zoek naar werk en betere levensomstandigheden.</a:t>
            </a:r>
          </a:p>
          <a:p>
            <a:endParaRPr lang="nl-NL" dirty="0">
              <a:solidFill>
                <a:schemeClr val="tx1"/>
              </a:solidFill>
            </a:endParaRPr>
          </a:p>
          <a:p>
            <a:r>
              <a:rPr lang="nl-NL" b="1" dirty="0">
                <a:solidFill>
                  <a:schemeClr val="tx1"/>
                </a:solidFill>
              </a:rPr>
              <a:t>Migratie als gevolg van conflicten: </a:t>
            </a:r>
            <a:r>
              <a:rPr lang="nl-NL" dirty="0">
                <a:solidFill>
                  <a:schemeClr val="tx1"/>
                </a:solidFill>
              </a:rPr>
              <a:t>Conflicten in gebieden zoals het Midden-Oosten en Afrika hebben geleid tot gedwongen migratie van miljoenen mensen. Dit omvat zowel interne ontheemden als grensoverschrijdende vluchtelingen.</a:t>
            </a:r>
          </a:p>
          <a:p>
            <a:endParaRPr lang="nl-NL" dirty="0">
              <a:solidFill>
                <a:schemeClr val="tx1"/>
              </a:solidFill>
            </a:endParaRPr>
          </a:p>
          <a:p>
            <a:r>
              <a:rPr lang="nl-NL" b="1" dirty="0" err="1">
                <a:solidFill>
                  <a:schemeClr val="tx1"/>
                </a:solidFill>
              </a:rPr>
              <a:t>Klimaatgerelateerde</a:t>
            </a:r>
            <a:r>
              <a:rPr lang="nl-NL" b="1" dirty="0">
                <a:solidFill>
                  <a:schemeClr val="tx1"/>
                </a:solidFill>
              </a:rPr>
              <a:t> migratie: </a:t>
            </a:r>
            <a:r>
              <a:rPr lang="nl-NL" dirty="0">
                <a:solidFill>
                  <a:schemeClr val="tx1"/>
                </a:solidFill>
              </a:rPr>
              <a:t>Klimaatverandering heeft ook invloed op migratiepatronen, met mensen die hun thuisland verlaten als gevolg van natuurrampen, stijgende zeespiegels en andere </a:t>
            </a:r>
            <a:r>
              <a:rPr lang="nl-NL" dirty="0" err="1">
                <a:solidFill>
                  <a:schemeClr val="tx1"/>
                </a:solidFill>
              </a:rPr>
              <a:t>klimaatgerelateerde</a:t>
            </a:r>
            <a:r>
              <a:rPr lang="nl-NL" dirty="0">
                <a:solidFill>
                  <a:schemeClr val="tx1"/>
                </a:solidFill>
              </a:rPr>
              <a:t> problemen.</a:t>
            </a:r>
            <a:endParaRPr lang="nl-BE" dirty="0">
              <a:solidFill>
                <a:schemeClr val="tx1"/>
              </a:solidFill>
            </a:endParaRPr>
          </a:p>
        </p:txBody>
      </p:sp>
    </p:spTree>
    <p:extLst>
      <p:ext uri="{BB962C8B-B14F-4D97-AF65-F5344CB8AC3E}">
        <p14:creationId xmlns:p14="http://schemas.microsoft.com/office/powerpoint/2010/main" val="57471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AFA51-0B17-5F52-A9F6-A14E770CEA52}"/>
              </a:ext>
            </a:extLst>
          </p:cNvPr>
          <p:cNvSpPr>
            <a:spLocks noGrp="1"/>
          </p:cNvSpPr>
          <p:nvPr>
            <p:ph type="title"/>
          </p:nvPr>
        </p:nvSpPr>
        <p:spPr/>
        <p:txBody>
          <a:bodyPr/>
          <a:lstStyle/>
          <a:p>
            <a:r>
              <a:rPr lang="nl-NL" dirty="0"/>
              <a:t>Aardrijkskunde</a:t>
            </a:r>
            <a:endParaRPr lang="nl-BE" dirty="0"/>
          </a:p>
        </p:txBody>
      </p:sp>
      <p:sp>
        <p:nvSpPr>
          <p:cNvPr id="3" name="Tijdelijke aanduiding voor inhoud 2">
            <a:extLst>
              <a:ext uri="{FF2B5EF4-FFF2-40B4-BE49-F238E27FC236}">
                <a16:creationId xmlns:a16="http://schemas.microsoft.com/office/drawing/2014/main" id="{0BC9457D-3BEC-0F9D-0374-B1AAAC037127}"/>
              </a:ext>
            </a:extLst>
          </p:cNvPr>
          <p:cNvSpPr>
            <a:spLocks noGrp="1"/>
          </p:cNvSpPr>
          <p:nvPr>
            <p:ph idx="1"/>
          </p:nvPr>
        </p:nvSpPr>
        <p:spPr/>
        <p:txBody>
          <a:bodyPr>
            <a:normAutofit fontScale="92500"/>
          </a:bodyPr>
          <a:lstStyle/>
          <a:p>
            <a:r>
              <a:rPr lang="nl-NL" dirty="0"/>
              <a:t>Door welke landen reizen de vluchtelingen uit conflictlanden zoals Syrië, Zuid-Soedan of Afghanistan?</a:t>
            </a:r>
          </a:p>
          <a:p>
            <a:r>
              <a:rPr lang="nl-NL" dirty="0"/>
              <a:t>Wat weet je over deze landen?</a:t>
            </a:r>
          </a:p>
          <a:p>
            <a:pPr lvl="1"/>
            <a:r>
              <a:rPr lang="nl-NL" dirty="0"/>
              <a:t>Klimaat</a:t>
            </a:r>
          </a:p>
          <a:p>
            <a:pPr lvl="1"/>
            <a:r>
              <a:rPr lang="nl-NL" dirty="0"/>
              <a:t>Vegetatie</a:t>
            </a:r>
          </a:p>
          <a:p>
            <a:pPr lvl="1"/>
            <a:r>
              <a:rPr lang="nl-NL" dirty="0"/>
              <a:t>Koppelen aan geschiedenis </a:t>
            </a:r>
          </a:p>
          <a:p>
            <a:pPr lvl="2"/>
            <a:r>
              <a:rPr lang="nl-NL" dirty="0"/>
              <a:t>Regime</a:t>
            </a:r>
          </a:p>
          <a:p>
            <a:pPr lvl="1"/>
            <a:r>
              <a:rPr lang="nl-NL" dirty="0"/>
              <a:t>Koppelen aan economie</a:t>
            </a:r>
          </a:p>
          <a:p>
            <a:pPr lvl="2"/>
            <a:r>
              <a:rPr lang="nl-NL" dirty="0"/>
              <a:t>Levensstandaard</a:t>
            </a:r>
          </a:p>
          <a:p>
            <a:pPr marL="914400" lvl="2" indent="0">
              <a:buNone/>
            </a:pPr>
            <a:endParaRPr lang="nl-NL" dirty="0"/>
          </a:p>
          <a:p>
            <a:pPr lvl="2"/>
            <a:endParaRPr lang="nl-NL" dirty="0"/>
          </a:p>
        </p:txBody>
      </p:sp>
    </p:spTree>
    <p:extLst>
      <p:ext uri="{BB962C8B-B14F-4D97-AF65-F5344CB8AC3E}">
        <p14:creationId xmlns:p14="http://schemas.microsoft.com/office/powerpoint/2010/main" val="29878102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7C90E-4352-58AF-9C1B-69A767266C27}"/>
              </a:ext>
            </a:extLst>
          </p:cNvPr>
          <p:cNvSpPr>
            <a:spLocks noGrp="1"/>
          </p:cNvSpPr>
          <p:nvPr>
            <p:ph type="title"/>
          </p:nvPr>
        </p:nvSpPr>
        <p:spPr/>
        <p:txBody>
          <a:bodyPr/>
          <a:lstStyle/>
          <a:p>
            <a:r>
              <a:rPr lang="nl-NL" dirty="0"/>
              <a:t>Vluchtelingen in ons land</a:t>
            </a:r>
            <a:endParaRPr lang="nl-BE" dirty="0"/>
          </a:p>
        </p:txBody>
      </p:sp>
      <p:sp>
        <p:nvSpPr>
          <p:cNvPr id="3" name="Tijdelijke aanduiding voor inhoud 2">
            <a:extLst>
              <a:ext uri="{FF2B5EF4-FFF2-40B4-BE49-F238E27FC236}">
                <a16:creationId xmlns:a16="http://schemas.microsoft.com/office/drawing/2014/main" id="{E32D985D-84CE-74CE-5201-E92943F029B1}"/>
              </a:ext>
            </a:extLst>
          </p:cNvPr>
          <p:cNvSpPr>
            <a:spLocks noGrp="1"/>
          </p:cNvSpPr>
          <p:nvPr>
            <p:ph idx="1"/>
          </p:nvPr>
        </p:nvSpPr>
        <p:spPr/>
        <p:txBody>
          <a:bodyPr/>
          <a:lstStyle/>
          <a:p>
            <a:r>
              <a:rPr lang="nl-BE" dirty="0">
                <a:hlinkClick r:id="rId2"/>
              </a:rPr>
              <a:t>https://youtu.be/zKWDbkA-S9w</a:t>
            </a:r>
            <a:r>
              <a:rPr lang="nl-BE" dirty="0"/>
              <a:t>  </a:t>
            </a:r>
          </a:p>
          <a:p>
            <a:endParaRPr lang="nl-BE" dirty="0"/>
          </a:p>
          <a:p>
            <a:r>
              <a:rPr lang="nl-NL" b="0" i="0" u="none" strike="noStrike" dirty="0">
                <a:solidFill>
                  <a:srgbClr val="007B91"/>
                </a:solidFill>
                <a:effectLst/>
                <a:latin typeface="flanders-sans"/>
                <a:hlinkClick r:id="rId3"/>
              </a:rPr>
              <a:t>Bekijk de collectie </a:t>
            </a:r>
            <a:r>
              <a:rPr lang="nl-NL" b="1" i="0" u="none" strike="noStrike" dirty="0">
                <a:solidFill>
                  <a:srgbClr val="007B91"/>
                </a:solidFill>
                <a:effectLst/>
                <a:latin typeface="flanders-sans"/>
                <a:hlinkClick r:id="rId3"/>
              </a:rPr>
              <a:t>Ontmoetingen met vluchtelingen: voor de vlucht</a:t>
            </a:r>
            <a:r>
              <a:rPr lang="nl-NL" b="0" i="0" u="none" strike="noStrike" dirty="0">
                <a:solidFill>
                  <a:srgbClr val="007B91"/>
                </a:solidFill>
                <a:effectLst/>
                <a:latin typeface="flanders-sans"/>
                <a:hlinkClick r:id="rId3"/>
              </a:rPr>
              <a:t> op Het Archief voor Onderwijs</a:t>
            </a:r>
            <a:endParaRPr lang="nl-BE" dirty="0"/>
          </a:p>
          <a:p>
            <a:endParaRPr lang="nl-BE" dirty="0"/>
          </a:p>
        </p:txBody>
      </p:sp>
    </p:spTree>
    <p:extLst>
      <p:ext uri="{BB962C8B-B14F-4D97-AF65-F5344CB8AC3E}">
        <p14:creationId xmlns:p14="http://schemas.microsoft.com/office/powerpoint/2010/main" val="258727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3A6F1-3A29-61C0-8611-504AF124EDC1}"/>
              </a:ext>
            </a:extLst>
          </p:cNvPr>
          <p:cNvSpPr>
            <a:spLocks noGrp="1"/>
          </p:cNvSpPr>
          <p:nvPr>
            <p:ph type="title"/>
          </p:nvPr>
        </p:nvSpPr>
        <p:spPr/>
        <p:txBody>
          <a:bodyPr/>
          <a:lstStyle/>
          <a:p>
            <a:r>
              <a:rPr lang="nl-NL" dirty="0"/>
              <a:t>Programma</a:t>
            </a:r>
            <a:endParaRPr lang="nl-BE" dirty="0"/>
          </a:p>
        </p:txBody>
      </p:sp>
      <p:sp>
        <p:nvSpPr>
          <p:cNvPr id="3" name="Tijdelijke aanduiding voor inhoud 2">
            <a:extLst>
              <a:ext uri="{FF2B5EF4-FFF2-40B4-BE49-F238E27FC236}">
                <a16:creationId xmlns:a16="http://schemas.microsoft.com/office/drawing/2014/main" id="{421FA5E3-785A-0958-91A6-C9DE69218317}"/>
              </a:ext>
            </a:extLst>
          </p:cNvPr>
          <p:cNvSpPr>
            <a:spLocks noGrp="1"/>
          </p:cNvSpPr>
          <p:nvPr>
            <p:ph idx="1"/>
          </p:nvPr>
        </p:nvSpPr>
        <p:spPr/>
        <p:txBody>
          <a:bodyPr>
            <a:normAutofit fontScale="92500" lnSpcReduction="10000"/>
          </a:bodyPr>
          <a:lstStyle/>
          <a:p>
            <a:r>
              <a:rPr lang="nl-NL" dirty="0" err="1"/>
              <a:t>Kahoot</a:t>
            </a:r>
            <a:endParaRPr lang="nl-NL" dirty="0"/>
          </a:p>
          <a:p>
            <a:r>
              <a:rPr lang="nl-NL" dirty="0" err="1"/>
              <a:t>TeGek</a:t>
            </a:r>
            <a:endParaRPr lang="nl-NL" dirty="0"/>
          </a:p>
          <a:p>
            <a:r>
              <a:rPr lang="nl-NL" dirty="0">
                <a:solidFill>
                  <a:srgbClr val="DD8A06">
                    <a:alpha val="25000"/>
                  </a:srgbClr>
                </a:solidFill>
              </a:rPr>
              <a:t>Insteek voor nieuwkomers</a:t>
            </a:r>
          </a:p>
          <a:p>
            <a:pPr lvl="1"/>
            <a:r>
              <a:rPr lang="nl-NL" dirty="0">
                <a:solidFill>
                  <a:schemeClr val="tx1">
                    <a:lumMod val="85000"/>
                    <a:lumOff val="15000"/>
                    <a:alpha val="25000"/>
                  </a:schemeClr>
                </a:solidFill>
              </a:rPr>
              <a:t>Fracarita Belgium</a:t>
            </a:r>
          </a:p>
          <a:p>
            <a:pPr lvl="1"/>
            <a:r>
              <a:rPr lang="nl-NL" dirty="0">
                <a:solidFill>
                  <a:schemeClr val="tx1">
                    <a:lumMod val="85000"/>
                    <a:lumOff val="15000"/>
                    <a:alpha val="25000"/>
                  </a:schemeClr>
                </a:solidFill>
              </a:rPr>
              <a:t>Duurzame ontwikkelingsdoelen</a:t>
            </a:r>
          </a:p>
          <a:p>
            <a:pPr lvl="1"/>
            <a:r>
              <a:rPr lang="nl-NL" dirty="0">
                <a:solidFill>
                  <a:schemeClr val="tx1">
                    <a:lumMod val="85000"/>
                    <a:lumOff val="15000"/>
                    <a:alpha val="25000"/>
                  </a:schemeClr>
                </a:solidFill>
              </a:rPr>
              <a:t>NAVO – NATO</a:t>
            </a:r>
          </a:p>
          <a:p>
            <a:r>
              <a:rPr lang="nl-NL" dirty="0">
                <a:solidFill>
                  <a:srgbClr val="DD8A06">
                    <a:alpha val="25000"/>
                  </a:srgbClr>
                </a:solidFill>
              </a:rPr>
              <a:t>Campagne 2024</a:t>
            </a:r>
          </a:p>
          <a:p>
            <a:r>
              <a:rPr lang="nl-NL" dirty="0">
                <a:solidFill>
                  <a:srgbClr val="DD8A06">
                    <a:alpha val="25000"/>
                  </a:srgbClr>
                </a:solidFill>
              </a:rPr>
              <a:t>Insteek vanuit de vakken</a:t>
            </a:r>
          </a:p>
          <a:p>
            <a:r>
              <a:rPr lang="nl-NL" dirty="0">
                <a:solidFill>
                  <a:srgbClr val="DD8A06">
                    <a:alpha val="25000"/>
                  </a:srgbClr>
                </a:solidFill>
              </a:rPr>
              <a:t>Hoe aan de slag met het materiaal?</a:t>
            </a:r>
          </a:p>
          <a:p>
            <a:endParaRPr lang="nl-NL" dirty="0">
              <a:solidFill>
                <a:srgbClr val="DD8A06">
                  <a:alpha val="25000"/>
                </a:srgbClr>
              </a:solidFill>
            </a:endParaRPr>
          </a:p>
          <a:p>
            <a:endParaRPr lang="nl-NL" dirty="0"/>
          </a:p>
        </p:txBody>
      </p:sp>
    </p:spTree>
    <p:extLst>
      <p:ext uri="{BB962C8B-B14F-4D97-AF65-F5344CB8AC3E}">
        <p14:creationId xmlns:p14="http://schemas.microsoft.com/office/powerpoint/2010/main" val="3690200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D7950-3EFE-3600-9EEA-0E0490DCDDD8}"/>
              </a:ext>
            </a:extLst>
          </p:cNvPr>
          <p:cNvSpPr>
            <a:spLocks noGrp="1"/>
          </p:cNvSpPr>
          <p:nvPr>
            <p:ph type="title"/>
          </p:nvPr>
        </p:nvSpPr>
        <p:spPr/>
        <p:txBody>
          <a:bodyPr/>
          <a:lstStyle/>
          <a:p>
            <a:r>
              <a:rPr lang="nl-NL" dirty="0"/>
              <a:t>Belgen die migreren naar VS</a:t>
            </a:r>
            <a:endParaRPr lang="nl-BE" dirty="0"/>
          </a:p>
        </p:txBody>
      </p:sp>
      <p:sp>
        <p:nvSpPr>
          <p:cNvPr id="3" name="Tijdelijke aanduiding voor inhoud 2">
            <a:extLst>
              <a:ext uri="{FF2B5EF4-FFF2-40B4-BE49-F238E27FC236}">
                <a16:creationId xmlns:a16="http://schemas.microsoft.com/office/drawing/2014/main" id="{5A7AADE8-ABD0-28CC-0176-CEE7F744F31C}"/>
              </a:ext>
            </a:extLst>
          </p:cNvPr>
          <p:cNvSpPr>
            <a:spLocks noGrp="1"/>
          </p:cNvSpPr>
          <p:nvPr>
            <p:ph idx="1"/>
          </p:nvPr>
        </p:nvSpPr>
        <p:spPr>
          <a:xfrm>
            <a:off x="428888" y="1090306"/>
            <a:ext cx="8229600" cy="3771636"/>
          </a:xfrm>
        </p:spPr>
        <p:txBody>
          <a:bodyPr/>
          <a:lstStyle/>
          <a:p>
            <a:pPr marL="0" indent="0">
              <a:buNone/>
            </a:pPr>
            <a:r>
              <a:rPr lang="nl-NL" dirty="0"/>
              <a:t>Red Star Line Museum</a:t>
            </a:r>
          </a:p>
          <a:p>
            <a:pPr marL="0" indent="0">
              <a:buNone/>
            </a:pPr>
            <a:endParaRPr lang="nl-NL" dirty="0"/>
          </a:p>
          <a:p>
            <a:endParaRPr lang="nl-BE" dirty="0"/>
          </a:p>
        </p:txBody>
      </p:sp>
    </p:spTree>
    <p:extLst>
      <p:ext uri="{BB962C8B-B14F-4D97-AF65-F5344CB8AC3E}">
        <p14:creationId xmlns:p14="http://schemas.microsoft.com/office/powerpoint/2010/main" val="2019635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C1CFF-299D-34F1-0992-B856D60B3CA8}"/>
              </a:ext>
            </a:extLst>
          </p:cNvPr>
          <p:cNvSpPr>
            <a:spLocks noGrp="1"/>
          </p:cNvSpPr>
          <p:nvPr>
            <p:ph type="title"/>
          </p:nvPr>
        </p:nvSpPr>
        <p:spPr/>
        <p:txBody>
          <a:bodyPr/>
          <a:lstStyle/>
          <a:p>
            <a:r>
              <a:rPr lang="nl-NL" dirty="0"/>
              <a:t>Vluchtelingen die de wereld veranderden</a:t>
            </a:r>
            <a:endParaRPr lang="nl-BE" dirty="0"/>
          </a:p>
        </p:txBody>
      </p:sp>
      <p:sp>
        <p:nvSpPr>
          <p:cNvPr id="3" name="Tijdelijke aanduiding voor inhoud 2">
            <a:extLst>
              <a:ext uri="{FF2B5EF4-FFF2-40B4-BE49-F238E27FC236}">
                <a16:creationId xmlns:a16="http://schemas.microsoft.com/office/drawing/2014/main" id="{6ACD2A81-7D74-6967-3BFB-C029FFA21C37}"/>
              </a:ext>
            </a:extLst>
          </p:cNvPr>
          <p:cNvSpPr>
            <a:spLocks noGrp="1"/>
          </p:cNvSpPr>
          <p:nvPr>
            <p:ph idx="1"/>
          </p:nvPr>
        </p:nvSpPr>
        <p:spPr>
          <a:xfrm>
            <a:off x="395536" y="625252"/>
            <a:ext cx="3106688" cy="3771636"/>
          </a:xfrm>
        </p:spPr>
        <p:txBody>
          <a:bodyPr>
            <a:normAutofit/>
          </a:bodyPr>
          <a:lstStyle/>
          <a:p>
            <a:pPr marL="0" indent="0">
              <a:buNone/>
            </a:pPr>
            <a:endParaRPr lang="nl-BE" dirty="0">
              <a:solidFill>
                <a:schemeClr val="tx1"/>
              </a:solidFill>
              <a:hlinkClick r:id="rId2">
                <a:extLst>
                  <a:ext uri="{A12FA001-AC4F-418D-AE19-62706E023703}">
                    <ahyp:hlinkClr xmlns:ahyp="http://schemas.microsoft.com/office/drawing/2018/hyperlinkcolor" val="tx"/>
                  </a:ext>
                </a:extLst>
              </a:hlinkClick>
            </a:endParaRPr>
          </a:p>
          <a:p>
            <a:pPr marL="0" indent="0">
              <a:buNone/>
            </a:pPr>
            <a:endParaRPr lang="nl-BE" dirty="0">
              <a:solidFill>
                <a:schemeClr val="tx1"/>
              </a:solidFill>
              <a:hlinkClick r:id="rId2">
                <a:extLst>
                  <a:ext uri="{A12FA001-AC4F-418D-AE19-62706E023703}">
                    <ahyp:hlinkClr xmlns:ahyp="http://schemas.microsoft.com/office/drawing/2018/hyperlinkcolor" val="tx"/>
                  </a:ext>
                </a:extLst>
              </a:hlinkClick>
            </a:endParaRPr>
          </a:p>
          <a:p>
            <a:pPr marL="0" indent="0">
              <a:buNone/>
            </a:pPr>
            <a:r>
              <a:rPr lang="nl-BE" dirty="0">
                <a:solidFill>
                  <a:schemeClr val="tx1"/>
                </a:solidFill>
                <a:hlinkClick r:id="rId2">
                  <a:extLst>
                    <a:ext uri="{A12FA001-AC4F-418D-AE19-62706E023703}">
                      <ahyp:hlinkClr xmlns:ahyp="http://schemas.microsoft.com/office/drawing/2018/hyperlinkcolor" val="tx"/>
                    </a:ext>
                  </a:extLst>
                </a:hlinkClick>
              </a:rPr>
              <a:t>bron</a:t>
            </a:r>
          </a:p>
          <a:p>
            <a:pPr marL="0" indent="0">
              <a:buNone/>
            </a:pPr>
            <a:r>
              <a:rPr lang="nl-BE" dirty="0">
                <a:solidFill>
                  <a:srgbClr val="0000FF"/>
                </a:solidFill>
                <a:hlinkClick r:id="rId2">
                  <a:extLst>
                    <a:ext uri="{A12FA001-AC4F-418D-AE19-62706E023703}">
                      <ahyp:hlinkClr xmlns:ahyp="http://schemas.microsoft.com/office/drawing/2018/hyperlinkcolor" val="tx"/>
                    </a:ext>
                  </a:extLst>
                </a:hlinkClick>
              </a:rPr>
              <a:t>https://historianet.nl/maatschappij/10-vluchtelingen-die-de-wereld-veranderden</a:t>
            </a:r>
            <a:endParaRPr lang="nl-BE" dirty="0"/>
          </a:p>
          <a:p>
            <a:pPr marL="0" indent="0">
              <a:buNone/>
            </a:pPr>
            <a:endParaRPr lang="nl-BE" dirty="0"/>
          </a:p>
        </p:txBody>
      </p:sp>
      <p:pic>
        <p:nvPicPr>
          <p:cNvPr id="5" name="Afbeelding 4" descr="Afbeelding met Menselijk gezicht, kleding, rimpel, person&#10;&#10;Automatisch gegenereerde beschrijving">
            <a:extLst>
              <a:ext uri="{FF2B5EF4-FFF2-40B4-BE49-F238E27FC236}">
                <a16:creationId xmlns:a16="http://schemas.microsoft.com/office/drawing/2014/main" id="{D816DC08-3CB8-33B3-51D3-2A9EF9F65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309896"/>
            <a:ext cx="5292080" cy="3265138"/>
          </a:xfrm>
          <a:prstGeom prst="rect">
            <a:avLst/>
          </a:prstGeom>
        </p:spPr>
      </p:pic>
    </p:spTree>
    <p:extLst>
      <p:ext uri="{BB962C8B-B14F-4D97-AF65-F5344CB8AC3E}">
        <p14:creationId xmlns:p14="http://schemas.microsoft.com/office/powerpoint/2010/main" val="1561134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293442F-1871-242D-1843-20E2B85D553A}"/>
              </a:ext>
            </a:extLst>
          </p:cNvPr>
          <p:cNvSpPr>
            <a:spLocks noGrp="1"/>
          </p:cNvSpPr>
          <p:nvPr>
            <p:ph type="title"/>
          </p:nvPr>
        </p:nvSpPr>
        <p:spPr/>
        <p:txBody>
          <a:bodyPr/>
          <a:lstStyle/>
          <a:p>
            <a:r>
              <a:rPr lang="nl-NL" dirty="0" err="1">
                <a:solidFill>
                  <a:srgbClr val="374151"/>
                </a:solidFill>
                <a:latin typeface="Söhne"/>
              </a:rPr>
              <a:t>Yusra</a:t>
            </a:r>
            <a:r>
              <a:rPr lang="nl-NL" dirty="0">
                <a:solidFill>
                  <a:srgbClr val="374151"/>
                </a:solidFill>
                <a:latin typeface="Söhne"/>
              </a:rPr>
              <a:t> </a:t>
            </a:r>
            <a:r>
              <a:rPr lang="nl-NL" dirty="0" err="1">
                <a:solidFill>
                  <a:srgbClr val="374151"/>
                </a:solidFill>
                <a:latin typeface="Söhne"/>
              </a:rPr>
              <a:t>Mardini</a:t>
            </a:r>
            <a:r>
              <a:rPr lang="nl-NL" dirty="0">
                <a:solidFill>
                  <a:srgbClr val="374151"/>
                </a:solidFill>
                <a:latin typeface="Söhne"/>
              </a:rPr>
              <a:t> </a:t>
            </a:r>
            <a:endParaRPr lang="nl-BE" dirty="0"/>
          </a:p>
        </p:txBody>
      </p:sp>
      <p:sp>
        <p:nvSpPr>
          <p:cNvPr id="3" name="Tijdelijke aanduiding voor inhoud 2">
            <a:extLst>
              <a:ext uri="{FF2B5EF4-FFF2-40B4-BE49-F238E27FC236}">
                <a16:creationId xmlns:a16="http://schemas.microsoft.com/office/drawing/2014/main" id="{720389D6-25E2-F8B7-3A52-ADB865942A8D}"/>
              </a:ext>
            </a:extLst>
          </p:cNvPr>
          <p:cNvSpPr>
            <a:spLocks noGrp="1"/>
          </p:cNvSpPr>
          <p:nvPr>
            <p:ph idx="1"/>
          </p:nvPr>
        </p:nvSpPr>
        <p:spPr>
          <a:xfrm>
            <a:off x="395536" y="1181365"/>
            <a:ext cx="6491064" cy="3771636"/>
          </a:xfrm>
        </p:spPr>
        <p:txBody>
          <a:bodyPr>
            <a:normAutofit fontScale="85000" lnSpcReduction="10000"/>
          </a:bodyPr>
          <a:lstStyle/>
          <a:p>
            <a:r>
              <a:rPr lang="nl-NL" sz="2600" dirty="0"/>
              <a:t>Een zwemster uit Syrië die samen met haar zus vluchtte naar Europa. Ze werd een symbool van hoop en veerkracht</a:t>
            </a:r>
          </a:p>
          <a:p>
            <a:r>
              <a:rPr lang="nl-NL" sz="2600" b="1" dirty="0" err="1"/>
              <a:t>Yusra</a:t>
            </a:r>
            <a:r>
              <a:rPr lang="nl-NL" sz="2600" b="1" dirty="0"/>
              <a:t> n</a:t>
            </a:r>
            <a:r>
              <a:rPr lang="nl-NL" sz="2600" b="1" i="0" dirty="0">
                <a:effectLst/>
              </a:rPr>
              <a:t>am deel aan olympische spelen in Rio de Janeiro 2016:</a:t>
            </a:r>
            <a:endParaRPr lang="nl-NL" sz="2600" b="0" i="0" dirty="0">
              <a:effectLst/>
            </a:endParaRPr>
          </a:p>
          <a:p>
            <a:pPr marL="57150" indent="0">
              <a:buNone/>
            </a:pPr>
            <a:endParaRPr lang="nl-NL" sz="2600" dirty="0"/>
          </a:p>
          <a:p>
            <a:pPr marL="57150" indent="0">
              <a:buNone/>
            </a:pPr>
            <a:r>
              <a:rPr lang="nl-NL" sz="2600" dirty="0">
                <a:hlinkClick r:id="rId2">
                  <a:extLst>
                    <a:ext uri="{A12FA001-AC4F-418D-AE19-62706E023703}">
                      <ahyp:hlinkClr xmlns:ahyp="http://schemas.microsoft.com/office/drawing/2018/hyperlinkcolor" val="tx"/>
                    </a:ext>
                  </a:extLst>
                </a:hlinkClick>
              </a:rPr>
              <a:t>https://www.elle.com/nl/leven-liefde/a37176431/olympische-spelen-zwemmer-yusra-mardini-syrie-vluchteling/</a:t>
            </a:r>
            <a:r>
              <a:rPr lang="nl-NL" sz="2600" dirty="0"/>
              <a:t> </a:t>
            </a:r>
          </a:p>
          <a:p>
            <a:pPr marL="57150" indent="0">
              <a:buNone/>
            </a:pPr>
            <a:endParaRPr lang="nl-NL" sz="2600" dirty="0"/>
          </a:p>
          <a:p>
            <a:r>
              <a:rPr lang="nl-NL" sz="2600" b="1" i="0" dirty="0">
                <a:effectLst/>
              </a:rPr>
              <a:t>Vlinderslag </a:t>
            </a:r>
            <a:r>
              <a:rPr lang="nl-NL" sz="2600" b="0" i="0" dirty="0">
                <a:effectLst/>
              </a:rPr>
              <a:t>Van vluchteling tot olympisch zwemmer</a:t>
            </a:r>
            <a:endParaRPr lang="nl-NL" sz="2600" b="1" i="0" dirty="0">
              <a:effectLst/>
            </a:endParaRPr>
          </a:p>
          <a:p>
            <a:pPr marL="0" indent="0">
              <a:buNone/>
            </a:pPr>
            <a:endParaRPr lang="nl-BE" dirty="0"/>
          </a:p>
        </p:txBody>
      </p:sp>
      <p:pic>
        <p:nvPicPr>
          <p:cNvPr id="4" name="Afbeelding 3">
            <a:extLst>
              <a:ext uri="{FF2B5EF4-FFF2-40B4-BE49-F238E27FC236}">
                <a16:creationId xmlns:a16="http://schemas.microsoft.com/office/drawing/2014/main" id="{D5C1C923-6BB8-3019-4550-36BD83C97190}"/>
              </a:ext>
            </a:extLst>
          </p:cNvPr>
          <p:cNvPicPr>
            <a:picLocks noChangeAspect="1"/>
          </p:cNvPicPr>
          <p:nvPr/>
        </p:nvPicPr>
        <p:blipFill>
          <a:blip r:embed="rId3"/>
          <a:stretch>
            <a:fillRect/>
          </a:stretch>
        </p:blipFill>
        <p:spPr>
          <a:xfrm>
            <a:off x="7236296" y="1500758"/>
            <a:ext cx="1715309" cy="2713484"/>
          </a:xfrm>
          <a:prstGeom prst="rect">
            <a:avLst/>
          </a:prstGeom>
        </p:spPr>
      </p:pic>
    </p:spTree>
    <p:extLst>
      <p:ext uri="{BB962C8B-B14F-4D97-AF65-F5344CB8AC3E}">
        <p14:creationId xmlns:p14="http://schemas.microsoft.com/office/powerpoint/2010/main" val="895076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1A1DBF-1538-D034-5F56-3D7EE1C778D3}"/>
              </a:ext>
            </a:extLst>
          </p:cNvPr>
          <p:cNvSpPr>
            <a:spLocks noGrp="1"/>
          </p:cNvSpPr>
          <p:nvPr>
            <p:ph type="title"/>
          </p:nvPr>
        </p:nvSpPr>
        <p:spPr/>
        <p:txBody>
          <a:bodyPr/>
          <a:lstStyle/>
          <a:p>
            <a:r>
              <a:rPr lang="nl-NL" dirty="0"/>
              <a:t>LO</a:t>
            </a:r>
            <a:endParaRPr lang="nl-BE" dirty="0"/>
          </a:p>
        </p:txBody>
      </p:sp>
      <p:sp>
        <p:nvSpPr>
          <p:cNvPr id="3" name="Tijdelijke aanduiding voor inhoud 2">
            <a:extLst>
              <a:ext uri="{FF2B5EF4-FFF2-40B4-BE49-F238E27FC236}">
                <a16:creationId xmlns:a16="http://schemas.microsoft.com/office/drawing/2014/main" id="{CC6D40CA-026C-ECE1-F9BB-3B54387BDD85}"/>
              </a:ext>
            </a:extLst>
          </p:cNvPr>
          <p:cNvSpPr>
            <a:spLocks noGrp="1"/>
          </p:cNvSpPr>
          <p:nvPr>
            <p:ph idx="1"/>
          </p:nvPr>
        </p:nvSpPr>
        <p:spPr/>
        <p:txBody>
          <a:bodyPr>
            <a:normAutofit fontScale="77500" lnSpcReduction="20000"/>
          </a:bodyPr>
          <a:lstStyle/>
          <a:p>
            <a:r>
              <a:rPr lang="nl-NL" dirty="0"/>
              <a:t>Er zijn atleten die vluchteling zijn en hebben deelgenomen aan de Olympische Spelen onder de vlag van het Olympisch Team voor Vluchtelingen (ROT - </a:t>
            </a:r>
            <a:r>
              <a:rPr lang="nl-NL" dirty="0" err="1"/>
              <a:t>Refugee</a:t>
            </a:r>
            <a:r>
              <a:rPr lang="nl-NL" dirty="0"/>
              <a:t> Olympic Team)</a:t>
            </a:r>
          </a:p>
          <a:p>
            <a:r>
              <a:rPr lang="nl-NL" dirty="0"/>
              <a:t>Dit team is opgericht door het Internationaal Olympisch Comité (IOC) om atleten te laten deelnemen aan de Spelen, zelfs als ze geen vertegenwoordigend team hebben van het land waar ze oorspronkelijk vandaan komen</a:t>
            </a:r>
          </a:p>
          <a:p>
            <a:r>
              <a:rPr lang="nl-NL" dirty="0"/>
              <a:t>Atleten belichamen het idee van veerkracht en doorzettingsvermogen en hun deelname aan de Olympische Spelen benadrukt de kracht van sport als middel voor inclusie en het overwinnen van uitdagingen</a:t>
            </a:r>
          </a:p>
          <a:p>
            <a:r>
              <a:rPr lang="nl-NL" dirty="0"/>
              <a:t>Ga op zoek naar enkele voorbeelden</a:t>
            </a:r>
          </a:p>
          <a:p>
            <a:endParaRPr lang="nl-BE" dirty="0"/>
          </a:p>
        </p:txBody>
      </p:sp>
    </p:spTree>
    <p:extLst>
      <p:ext uri="{BB962C8B-B14F-4D97-AF65-F5344CB8AC3E}">
        <p14:creationId xmlns:p14="http://schemas.microsoft.com/office/powerpoint/2010/main" val="3601422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A433A-5D4B-8251-9F3A-2BA407298AD3}"/>
              </a:ext>
            </a:extLst>
          </p:cNvPr>
          <p:cNvSpPr>
            <a:spLocks noGrp="1"/>
          </p:cNvSpPr>
          <p:nvPr>
            <p:ph type="title"/>
          </p:nvPr>
        </p:nvSpPr>
        <p:spPr/>
        <p:txBody>
          <a:bodyPr/>
          <a:lstStyle/>
          <a:p>
            <a:r>
              <a:rPr lang="nl-NL" dirty="0"/>
              <a:t>Boeken</a:t>
            </a:r>
            <a:endParaRPr lang="nl-BE" dirty="0"/>
          </a:p>
        </p:txBody>
      </p:sp>
      <p:sp>
        <p:nvSpPr>
          <p:cNvPr id="3" name="Tijdelijke aanduiding voor inhoud 2">
            <a:extLst>
              <a:ext uri="{FF2B5EF4-FFF2-40B4-BE49-F238E27FC236}">
                <a16:creationId xmlns:a16="http://schemas.microsoft.com/office/drawing/2014/main" id="{6C0DFA47-D306-69A3-2A78-86754B28F922}"/>
              </a:ext>
            </a:extLst>
          </p:cNvPr>
          <p:cNvSpPr>
            <a:spLocks noGrp="1"/>
          </p:cNvSpPr>
          <p:nvPr>
            <p:ph idx="1"/>
          </p:nvPr>
        </p:nvSpPr>
        <p:spPr/>
        <p:txBody>
          <a:bodyPr>
            <a:normAutofit fontScale="92500" lnSpcReduction="10000"/>
          </a:bodyPr>
          <a:lstStyle/>
          <a:p>
            <a:r>
              <a:rPr lang="nl-NL" b="0" i="0" dirty="0">
                <a:effectLst/>
                <a:latin typeface="Söhne"/>
              </a:rPr>
              <a:t>Gevoelige thema</a:t>
            </a:r>
            <a:endParaRPr lang="nl-NL" dirty="0">
              <a:latin typeface="Söhne"/>
            </a:endParaRPr>
          </a:p>
          <a:p>
            <a:r>
              <a:rPr lang="nl-NL" b="0" i="0" dirty="0">
                <a:effectLst/>
                <a:latin typeface="Söhne"/>
              </a:rPr>
              <a:t>Bieden waardevolle, verschillende perspectieven </a:t>
            </a:r>
            <a:endParaRPr lang="nl-NL" dirty="0">
              <a:latin typeface="Söhne"/>
            </a:endParaRPr>
          </a:p>
          <a:p>
            <a:r>
              <a:rPr lang="nl-NL" b="0" i="0" dirty="0">
                <a:effectLst/>
                <a:latin typeface="Söhne"/>
              </a:rPr>
              <a:t>Kunnen bijdragen aan het vergroten van empathie en begrip</a:t>
            </a:r>
          </a:p>
          <a:p>
            <a:r>
              <a:rPr lang="nl-NL" dirty="0">
                <a:latin typeface="Söhne"/>
              </a:rPr>
              <a:t>Kunnen dienen als uitgangspunt voor discussies over de vluchtelingenproblematiek met jonge lezers</a:t>
            </a:r>
            <a:endParaRPr lang="nl-BE" dirty="0"/>
          </a:p>
          <a:p>
            <a:r>
              <a:rPr lang="nl-NL" b="0" i="0" dirty="0">
                <a:effectLst/>
                <a:latin typeface="Söhne"/>
              </a:rPr>
              <a:t>De leeftijdsaanbevelingen kunnen variëren</a:t>
            </a:r>
            <a:endParaRPr lang="nl-NL" dirty="0">
              <a:latin typeface="Söhne"/>
            </a:endParaRPr>
          </a:p>
          <a:p>
            <a:r>
              <a:rPr lang="nl-NL" b="0" i="0" dirty="0">
                <a:effectLst/>
                <a:latin typeface="Söhne"/>
              </a:rPr>
              <a:t>Bekijk de inhoud van het boek om te bepalen of het geschikt is voor een specifieke lezer</a:t>
            </a:r>
            <a:endParaRPr lang="nl-NL" dirty="0">
              <a:latin typeface="Söhne"/>
            </a:endParaRPr>
          </a:p>
        </p:txBody>
      </p:sp>
    </p:spTree>
    <p:extLst>
      <p:ext uri="{BB962C8B-B14F-4D97-AF65-F5344CB8AC3E}">
        <p14:creationId xmlns:p14="http://schemas.microsoft.com/office/powerpoint/2010/main" val="2121765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3CDACA9-34B7-08E3-EE6A-E246263C4E94}"/>
              </a:ext>
            </a:extLst>
          </p:cNvPr>
          <p:cNvSpPr>
            <a:spLocks noGrp="1"/>
          </p:cNvSpPr>
          <p:nvPr>
            <p:ph idx="4294967295"/>
          </p:nvPr>
        </p:nvSpPr>
        <p:spPr>
          <a:xfrm>
            <a:off x="233772" y="193204"/>
            <a:ext cx="8676456" cy="4624164"/>
          </a:xfrm>
        </p:spPr>
        <p:txBody>
          <a:bodyPr>
            <a:normAutofit fontScale="40000" lnSpcReduction="20000"/>
          </a:bodyPr>
          <a:lstStyle/>
          <a:p>
            <a:pPr marL="0" indent="0" algn="l">
              <a:buNone/>
            </a:pPr>
            <a:r>
              <a:rPr lang="nl-NL" sz="4200" b="1" i="0" dirty="0">
                <a:solidFill>
                  <a:srgbClr val="374151"/>
                </a:solidFill>
                <a:effectLst/>
              </a:rPr>
              <a:t>"The </a:t>
            </a:r>
            <a:r>
              <a:rPr lang="nl-NL" sz="4200" b="1" i="0" dirty="0" err="1">
                <a:solidFill>
                  <a:srgbClr val="374151"/>
                </a:solidFill>
                <a:effectLst/>
              </a:rPr>
              <a:t>Journey</a:t>
            </a:r>
            <a:r>
              <a:rPr lang="nl-NL" sz="4200" b="1" i="0" dirty="0">
                <a:solidFill>
                  <a:srgbClr val="374151"/>
                </a:solidFill>
                <a:effectLst/>
              </a:rPr>
              <a:t>" door Francesca Sanna (vanaf 5 jaar)</a:t>
            </a:r>
            <a:endParaRPr lang="nl-NL" sz="4200" b="0" i="0" dirty="0">
              <a:solidFill>
                <a:srgbClr val="374151"/>
              </a:solidFill>
              <a:effectLst/>
            </a:endParaRPr>
          </a:p>
          <a:p>
            <a:pPr marL="457200" lvl="1" indent="0" algn="l">
              <a:buNone/>
            </a:pPr>
            <a:r>
              <a:rPr lang="nl-NL" sz="4200" b="0" i="0" dirty="0">
                <a:solidFill>
                  <a:srgbClr val="374151"/>
                </a:solidFill>
                <a:effectLst/>
              </a:rPr>
              <a:t>Een prachtig geïllustreerd prentenboek dat het verhaal vertelt van een gezin dat hun thuisland ontvlucht vanwege oorlog. Hoewel het in eerste instantie gericht is op jongere lezers, kan het ook waardevol zijn voor oudere lezers vanwege de krachtige beelden en thema’s.</a:t>
            </a:r>
          </a:p>
          <a:p>
            <a:pPr marL="457200" lvl="1" indent="0" algn="l">
              <a:buNone/>
            </a:pPr>
            <a:endParaRPr lang="nl-NL" sz="4200" b="0" i="0" dirty="0">
              <a:solidFill>
                <a:srgbClr val="374151"/>
              </a:solidFill>
              <a:effectLst/>
            </a:endParaRPr>
          </a:p>
          <a:p>
            <a:pPr marL="0" indent="0" algn="l">
              <a:buNone/>
            </a:pPr>
            <a:r>
              <a:rPr lang="nl-NL" sz="4200" b="1" i="0" dirty="0">
                <a:solidFill>
                  <a:srgbClr val="374151"/>
                </a:solidFill>
                <a:effectLst/>
              </a:rPr>
              <a:t>"The Bone </a:t>
            </a:r>
            <a:r>
              <a:rPr lang="nl-NL" sz="4200" b="1" i="0" dirty="0" err="1">
                <a:solidFill>
                  <a:srgbClr val="374151"/>
                </a:solidFill>
                <a:effectLst/>
              </a:rPr>
              <a:t>Sparrow</a:t>
            </a:r>
            <a:r>
              <a:rPr lang="nl-NL" sz="4200" b="1" i="0" dirty="0">
                <a:solidFill>
                  <a:srgbClr val="374151"/>
                </a:solidFill>
                <a:effectLst/>
              </a:rPr>
              <a:t>" door </a:t>
            </a:r>
            <a:r>
              <a:rPr lang="nl-NL" sz="4200" b="1" i="0" dirty="0" err="1">
                <a:solidFill>
                  <a:srgbClr val="374151"/>
                </a:solidFill>
                <a:effectLst/>
              </a:rPr>
              <a:t>Zana</a:t>
            </a:r>
            <a:r>
              <a:rPr lang="nl-NL" sz="4200" b="1" i="0" dirty="0">
                <a:solidFill>
                  <a:srgbClr val="374151"/>
                </a:solidFill>
                <a:effectLst/>
              </a:rPr>
              <a:t> </a:t>
            </a:r>
            <a:r>
              <a:rPr lang="nl-NL" sz="4200" b="1" i="0" dirty="0" err="1">
                <a:solidFill>
                  <a:srgbClr val="374151"/>
                </a:solidFill>
                <a:effectLst/>
              </a:rPr>
              <a:t>Fraillon</a:t>
            </a:r>
            <a:r>
              <a:rPr lang="nl-NL" sz="4200" b="1" i="0" dirty="0">
                <a:solidFill>
                  <a:srgbClr val="374151"/>
                </a:solidFill>
                <a:effectLst/>
              </a:rPr>
              <a:t> (12 jaar en ouder)</a:t>
            </a:r>
            <a:endParaRPr lang="nl-NL" sz="4200" b="0" i="0" dirty="0">
              <a:solidFill>
                <a:srgbClr val="374151"/>
              </a:solidFill>
              <a:effectLst/>
            </a:endParaRPr>
          </a:p>
          <a:p>
            <a:pPr marL="457200" lvl="1" indent="0" algn="l">
              <a:buNone/>
            </a:pPr>
            <a:r>
              <a:rPr lang="nl-NL" sz="4200" b="0" i="0" dirty="0">
                <a:solidFill>
                  <a:srgbClr val="374151"/>
                </a:solidFill>
                <a:effectLst/>
              </a:rPr>
              <a:t>Het verhaal volgt een jongen genaamd </a:t>
            </a:r>
            <a:r>
              <a:rPr lang="nl-NL" sz="4200" b="0" i="0" dirty="0" err="1">
                <a:solidFill>
                  <a:srgbClr val="374151"/>
                </a:solidFill>
                <a:effectLst/>
              </a:rPr>
              <a:t>Subhi</a:t>
            </a:r>
            <a:r>
              <a:rPr lang="nl-NL" sz="4200" b="0" i="0" dirty="0">
                <a:solidFill>
                  <a:srgbClr val="374151"/>
                </a:solidFill>
                <a:effectLst/>
              </a:rPr>
              <a:t>, die in een vluchtelingenkamp leeft. Het boek geeft een indrukwekkende inkijk in het leven in een kamp en belicht de hoop en veerkracht van de mensen die daar wonen.</a:t>
            </a:r>
          </a:p>
          <a:p>
            <a:pPr marL="457200" lvl="1" indent="0" algn="l">
              <a:buNone/>
            </a:pPr>
            <a:endParaRPr lang="nl-NL" sz="4200" b="0" i="0" dirty="0">
              <a:solidFill>
                <a:srgbClr val="374151"/>
              </a:solidFill>
              <a:effectLst/>
            </a:endParaRPr>
          </a:p>
          <a:p>
            <a:pPr marL="0" indent="0" algn="l">
              <a:buNone/>
            </a:pPr>
            <a:r>
              <a:rPr lang="nl-NL" sz="4200" b="1" i="0" dirty="0">
                <a:solidFill>
                  <a:srgbClr val="374151"/>
                </a:solidFill>
                <a:effectLst/>
              </a:rPr>
              <a:t>"The </a:t>
            </a:r>
            <a:r>
              <a:rPr lang="nl-NL" sz="4200" b="1" i="0" dirty="0" err="1">
                <a:solidFill>
                  <a:srgbClr val="374151"/>
                </a:solidFill>
                <a:effectLst/>
              </a:rPr>
              <a:t>Unwanted</a:t>
            </a:r>
            <a:r>
              <a:rPr lang="nl-NL" sz="4200" b="1" i="0" dirty="0">
                <a:solidFill>
                  <a:srgbClr val="374151"/>
                </a:solidFill>
                <a:effectLst/>
              </a:rPr>
              <a:t>: </a:t>
            </a:r>
            <a:r>
              <a:rPr lang="nl-NL" sz="4200" b="1" i="0" dirty="0" err="1">
                <a:solidFill>
                  <a:srgbClr val="374151"/>
                </a:solidFill>
                <a:effectLst/>
              </a:rPr>
              <a:t>Stories</a:t>
            </a:r>
            <a:r>
              <a:rPr lang="nl-NL" sz="4200" b="1" i="0" dirty="0">
                <a:solidFill>
                  <a:srgbClr val="374151"/>
                </a:solidFill>
                <a:effectLst/>
              </a:rPr>
              <a:t> of the </a:t>
            </a:r>
            <a:r>
              <a:rPr lang="nl-NL" sz="4200" b="1" i="0" dirty="0" err="1">
                <a:solidFill>
                  <a:srgbClr val="374151"/>
                </a:solidFill>
                <a:effectLst/>
              </a:rPr>
              <a:t>Syrian</a:t>
            </a:r>
            <a:r>
              <a:rPr lang="nl-NL" sz="4200" b="1" i="0" dirty="0">
                <a:solidFill>
                  <a:srgbClr val="374151"/>
                </a:solidFill>
                <a:effectLst/>
              </a:rPr>
              <a:t> </a:t>
            </a:r>
            <a:r>
              <a:rPr lang="nl-NL" sz="4200" b="1" i="0" dirty="0" err="1">
                <a:solidFill>
                  <a:srgbClr val="374151"/>
                </a:solidFill>
                <a:effectLst/>
              </a:rPr>
              <a:t>Refugees</a:t>
            </a:r>
            <a:r>
              <a:rPr lang="nl-NL" sz="4200" b="1" i="0" dirty="0">
                <a:solidFill>
                  <a:srgbClr val="374151"/>
                </a:solidFill>
                <a:effectLst/>
              </a:rPr>
              <a:t>" door Don Brown (12 jaar en ouder)</a:t>
            </a:r>
            <a:endParaRPr lang="nl-NL" sz="4200" b="0" i="0" dirty="0">
              <a:solidFill>
                <a:srgbClr val="374151"/>
              </a:solidFill>
              <a:effectLst/>
            </a:endParaRPr>
          </a:p>
          <a:p>
            <a:pPr marL="457200" lvl="1" indent="0" algn="l">
              <a:buNone/>
            </a:pPr>
            <a:r>
              <a:rPr lang="nl-NL" sz="4200" b="0" i="0" dirty="0">
                <a:solidFill>
                  <a:srgbClr val="374151"/>
                </a:solidFill>
                <a:effectLst/>
              </a:rPr>
              <a:t>Een grafische roman die de Syrische vluchtelingencrisis onderzoekt en de persoonlijke verhalen van degenen die gedwongen werden hun huizen te verlaten in beeld brengt.</a:t>
            </a:r>
          </a:p>
          <a:p>
            <a:pPr marL="457200" lvl="1" indent="0" algn="l">
              <a:buNone/>
            </a:pPr>
            <a:endParaRPr lang="nl-NL" sz="4200" b="0" i="0" dirty="0">
              <a:solidFill>
                <a:srgbClr val="374151"/>
              </a:solidFill>
              <a:effectLst/>
            </a:endParaRPr>
          </a:p>
          <a:p>
            <a:pPr marL="0" indent="0" algn="l">
              <a:buNone/>
            </a:pPr>
            <a:r>
              <a:rPr lang="nl-NL" sz="4200" b="1" i="0" dirty="0">
                <a:solidFill>
                  <a:srgbClr val="374151"/>
                </a:solidFill>
                <a:effectLst/>
              </a:rPr>
              <a:t>"</a:t>
            </a:r>
            <a:r>
              <a:rPr lang="nl-NL" sz="4200" b="1" i="0" dirty="0" err="1">
                <a:solidFill>
                  <a:srgbClr val="374151"/>
                </a:solidFill>
                <a:effectLst/>
              </a:rPr>
              <a:t>Refugee</a:t>
            </a:r>
            <a:r>
              <a:rPr lang="nl-NL" sz="4200" b="1" i="0" dirty="0">
                <a:solidFill>
                  <a:srgbClr val="374151"/>
                </a:solidFill>
                <a:effectLst/>
              </a:rPr>
              <a:t>" door Alan </a:t>
            </a:r>
            <a:r>
              <a:rPr lang="nl-NL" sz="4200" b="1" i="0" dirty="0" err="1">
                <a:solidFill>
                  <a:srgbClr val="374151"/>
                </a:solidFill>
                <a:effectLst/>
              </a:rPr>
              <a:t>Gratz</a:t>
            </a:r>
            <a:r>
              <a:rPr lang="nl-NL" sz="4200" b="1" i="0" dirty="0">
                <a:solidFill>
                  <a:srgbClr val="374151"/>
                </a:solidFill>
                <a:effectLst/>
              </a:rPr>
              <a:t> (12 jaar en ouder)</a:t>
            </a:r>
            <a:endParaRPr lang="nl-NL" sz="4200" b="0" i="0" dirty="0">
              <a:solidFill>
                <a:srgbClr val="374151"/>
              </a:solidFill>
              <a:effectLst/>
            </a:endParaRPr>
          </a:p>
          <a:p>
            <a:pPr marL="457200" lvl="1" indent="0" algn="l">
              <a:buNone/>
            </a:pPr>
            <a:r>
              <a:rPr lang="nl-NL" sz="4200" b="0" i="0" dirty="0">
                <a:solidFill>
                  <a:srgbClr val="374151"/>
                </a:solidFill>
                <a:effectLst/>
              </a:rPr>
              <a:t>Een roman die zich richt op drie verschillende tijdperken en locaties, met verhalen van vluchtelingen uit nazi-Duitsland, Cuba en Syrië. Het boek toont de parallellen tussen de ervaringen van vluchtelingen in verschillende tijden en plaatsen.</a:t>
            </a:r>
          </a:p>
          <a:p>
            <a:endParaRPr lang="nl-BE" dirty="0"/>
          </a:p>
        </p:txBody>
      </p:sp>
    </p:spTree>
    <p:extLst>
      <p:ext uri="{BB962C8B-B14F-4D97-AF65-F5344CB8AC3E}">
        <p14:creationId xmlns:p14="http://schemas.microsoft.com/office/powerpoint/2010/main" val="1338159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3CDACA9-34B7-08E3-EE6A-E246263C4E94}"/>
              </a:ext>
            </a:extLst>
          </p:cNvPr>
          <p:cNvSpPr>
            <a:spLocks noGrp="1"/>
          </p:cNvSpPr>
          <p:nvPr>
            <p:ph idx="4294967295"/>
          </p:nvPr>
        </p:nvSpPr>
        <p:spPr>
          <a:xfrm>
            <a:off x="683568" y="625252"/>
            <a:ext cx="8676456" cy="4624164"/>
          </a:xfrm>
        </p:spPr>
        <p:txBody>
          <a:bodyPr>
            <a:normAutofit fontScale="47500" lnSpcReduction="20000"/>
          </a:bodyPr>
          <a:lstStyle/>
          <a:p>
            <a:pPr marL="0" indent="0" algn="l">
              <a:buNone/>
            </a:pPr>
            <a:r>
              <a:rPr lang="nl-NL" sz="4200" b="1" i="0" dirty="0">
                <a:solidFill>
                  <a:srgbClr val="374151"/>
                </a:solidFill>
                <a:effectLst/>
              </a:rPr>
              <a:t>"Outcasts United: The Story of a </a:t>
            </a:r>
            <a:r>
              <a:rPr lang="nl-NL" sz="4200" b="1" i="0" dirty="0" err="1">
                <a:solidFill>
                  <a:srgbClr val="374151"/>
                </a:solidFill>
                <a:effectLst/>
              </a:rPr>
              <a:t>Refugee</a:t>
            </a:r>
            <a:r>
              <a:rPr lang="nl-NL" sz="4200" b="1" i="0" dirty="0">
                <a:solidFill>
                  <a:srgbClr val="374151"/>
                </a:solidFill>
                <a:effectLst/>
              </a:rPr>
              <a:t> Soccer Team </a:t>
            </a:r>
            <a:r>
              <a:rPr lang="nl-NL" sz="4200" b="1" i="0" dirty="0" err="1">
                <a:solidFill>
                  <a:srgbClr val="374151"/>
                </a:solidFill>
                <a:effectLst/>
              </a:rPr>
              <a:t>That</a:t>
            </a:r>
            <a:r>
              <a:rPr lang="nl-NL" sz="4200" b="1" i="0" dirty="0">
                <a:solidFill>
                  <a:srgbClr val="374151"/>
                </a:solidFill>
                <a:effectLst/>
              </a:rPr>
              <a:t> </a:t>
            </a:r>
            <a:r>
              <a:rPr lang="nl-NL" sz="4200" b="1" i="0" dirty="0" err="1">
                <a:solidFill>
                  <a:srgbClr val="374151"/>
                </a:solidFill>
                <a:effectLst/>
              </a:rPr>
              <a:t>Changed</a:t>
            </a:r>
            <a:r>
              <a:rPr lang="nl-NL" sz="4200" b="1" i="0" dirty="0">
                <a:solidFill>
                  <a:srgbClr val="374151"/>
                </a:solidFill>
                <a:effectLst/>
              </a:rPr>
              <a:t> a Town" door Warren St. John (12 jaar en ouder)</a:t>
            </a:r>
            <a:br>
              <a:rPr lang="nl-NL" sz="4200" dirty="0">
                <a:solidFill>
                  <a:srgbClr val="374151"/>
                </a:solidFill>
              </a:rPr>
            </a:br>
            <a:r>
              <a:rPr lang="nl-NL" sz="4200" b="0" i="0" dirty="0">
                <a:solidFill>
                  <a:srgbClr val="374151"/>
                </a:solidFill>
                <a:effectLst/>
              </a:rPr>
              <a:t>Dit non-fictieboek vertelt het waargebeurde verhaal van een vluchtelingenjongen uit Liberia en zijn deelname aan een voetbalteam in een klein stadje in Georgia, VS. Het benadrukt de impact van vluchtelingen op lokale gemeenschappen.</a:t>
            </a:r>
          </a:p>
          <a:p>
            <a:pPr marL="457200" lvl="1" indent="0" algn="l">
              <a:buNone/>
            </a:pPr>
            <a:endParaRPr lang="nl-NL" sz="4200" b="0" i="0" dirty="0">
              <a:solidFill>
                <a:srgbClr val="374151"/>
              </a:solidFill>
              <a:effectLst/>
            </a:endParaRPr>
          </a:p>
          <a:p>
            <a:pPr marL="0" indent="0" algn="l">
              <a:buNone/>
            </a:pPr>
            <a:r>
              <a:rPr lang="nl-NL" sz="4200" b="1" i="0" dirty="0">
                <a:solidFill>
                  <a:srgbClr val="374151"/>
                </a:solidFill>
                <a:effectLst/>
              </a:rPr>
              <a:t>"The </a:t>
            </a:r>
            <a:r>
              <a:rPr lang="nl-NL" sz="4200" b="1" i="0" dirty="0" err="1">
                <a:solidFill>
                  <a:srgbClr val="374151"/>
                </a:solidFill>
                <a:effectLst/>
              </a:rPr>
              <a:t>Good</a:t>
            </a:r>
            <a:r>
              <a:rPr lang="nl-NL" sz="4200" b="1" i="0" dirty="0">
                <a:solidFill>
                  <a:srgbClr val="374151"/>
                </a:solidFill>
                <a:effectLst/>
              </a:rPr>
              <a:t> </a:t>
            </a:r>
            <a:r>
              <a:rPr lang="nl-NL" sz="4200" b="1" i="0" dirty="0" err="1">
                <a:solidFill>
                  <a:srgbClr val="374151"/>
                </a:solidFill>
                <a:effectLst/>
              </a:rPr>
              <a:t>Braider</a:t>
            </a:r>
            <a:r>
              <a:rPr lang="nl-NL" sz="4200" b="1" i="0" dirty="0">
                <a:solidFill>
                  <a:srgbClr val="374151"/>
                </a:solidFill>
                <a:effectLst/>
              </a:rPr>
              <a:t>" door Terry </a:t>
            </a:r>
            <a:r>
              <a:rPr lang="nl-NL" sz="4200" b="1" i="0" dirty="0" err="1">
                <a:solidFill>
                  <a:srgbClr val="374151"/>
                </a:solidFill>
                <a:effectLst/>
              </a:rPr>
              <a:t>Farish</a:t>
            </a:r>
            <a:r>
              <a:rPr lang="nl-NL" sz="4200" b="1" i="0" dirty="0">
                <a:solidFill>
                  <a:srgbClr val="374151"/>
                </a:solidFill>
                <a:effectLst/>
              </a:rPr>
              <a:t> (14 jaar en ouder)</a:t>
            </a:r>
            <a:br>
              <a:rPr lang="nl-NL" sz="4200" dirty="0">
                <a:solidFill>
                  <a:srgbClr val="374151"/>
                </a:solidFill>
              </a:rPr>
            </a:br>
            <a:r>
              <a:rPr lang="nl-NL" sz="4200" b="0" i="0" dirty="0">
                <a:solidFill>
                  <a:srgbClr val="374151"/>
                </a:solidFill>
                <a:effectLst/>
              </a:rPr>
              <a:t>Een roman die het verhaal vertelt van een jonge vluchtelinge uit Zuid-Soedan die naar de Verenigde Staten komt. Het boek onderzoekt thema's van cultuurshock, identiteit en de zoektocht naar thuis.</a:t>
            </a:r>
          </a:p>
          <a:p>
            <a:pPr marL="457200" lvl="1" indent="0" algn="l">
              <a:buNone/>
            </a:pPr>
            <a:endParaRPr lang="nl-NL" sz="4200" b="0" i="0" dirty="0">
              <a:solidFill>
                <a:srgbClr val="374151"/>
              </a:solidFill>
              <a:effectLst/>
            </a:endParaRPr>
          </a:p>
          <a:p>
            <a:pPr marL="0" indent="0" algn="l">
              <a:buNone/>
            </a:pPr>
            <a:r>
              <a:rPr lang="nl-NL" sz="4200" b="1" i="0" dirty="0">
                <a:solidFill>
                  <a:srgbClr val="374151"/>
                </a:solidFill>
                <a:effectLst/>
              </a:rPr>
              <a:t>"The </a:t>
            </a:r>
            <a:r>
              <a:rPr lang="nl-NL" sz="4200" b="1" i="0" dirty="0" err="1">
                <a:solidFill>
                  <a:srgbClr val="374151"/>
                </a:solidFill>
                <a:effectLst/>
              </a:rPr>
              <a:t>Beekeeper</a:t>
            </a:r>
            <a:r>
              <a:rPr lang="nl-NL" sz="4200" b="1" i="0" dirty="0">
                <a:solidFill>
                  <a:srgbClr val="374151"/>
                </a:solidFill>
                <a:effectLst/>
              </a:rPr>
              <a:t> of Aleppo" door </a:t>
            </a:r>
            <a:r>
              <a:rPr lang="nl-NL" sz="4200" b="1" i="0" dirty="0" err="1">
                <a:solidFill>
                  <a:srgbClr val="374151"/>
                </a:solidFill>
                <a:effectLst/>
              </a:rPr>
              <a:t>Christy</a:t>
            </a:r>
            <a:r>
              <a:rPr lang="nl-NL" sz="4200" b="1" i="0" dirty="0">
                <a:solidFill>
                  <a:srgbClr val="374151"/>
                </a:solidFill>
                <a:effectLst/>
              </a:rPr>
              <a:t> </a:t>
            </a:r>
            <a:r>
              <a:rPr lang="nl-NL" sz="4200" b="1" i="0" dirty="0" err="1">
                <a:solidFill>
                  <a:srgbClr val="374151"/>
                </a:solidFill>
                <a:effectLst/>
              </a:rPr>
              <a:t>Lefteri</a:t>
            </a:r>
            <a:r>
              <a:rPr lang="nl-NL" sz="4200" b="1" i="0" dirty="0">
                <a:solidFill>
                  <a:srgbClr val="374151"/>
                </a:solidFill>
                <a:effectLst/>
              </a:rPr>
              <a:t> (16 jaar en ouder)</a:t>
            </a:r>
            <a:br>
              <a:rPr lang="nl-NL" sz="4200" dirty="0">
                <a:solidFill>
                  <a:srgbClr val="374151"/>
                </a:solidFill>
              </a:rPr>
            </a:br>
            <a:r>
              <a:rPr lang="nl-NL" sz="4200" b="0" i="0" dirty="0">
                <a:solidFill>
                  <a:srgbClr val="374151"/>
                </a:solidFill>
                <a:effectLst/>
              </a:rPr>
              <a:t>Een roman die het verhaal vertelt van een Syrisch vluchtelingenpaar op hun gevaarlijke reis naar Europa. Het boek verkent thema's als verlies, trauma en hoop.</a:t>
            </a:r>
          </a:p>
          <a:p>
            <a:endParaRPr lang="nl-BE" dirty="0"/>
          </a:p>
        </p:txBody>
      </p:sp>
    </p:spTree>
    <p:extLst>
      <p:ext uri="{BB962C8B-B14F-4D97-AF65-F5344CB8AC3E}">
        <p14:creationId xmlns:p14="http://schemas.microsoft.com/office/powerpoint/2010/main" val="1361322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76AEC-E7C5-EC28-1D0C-F57828453C95}"/>
              </a:ext>
            </a:extLst>
          </p:cNvPr>
          <p:cNvSpPr>
            <a:spLocks noGrp="1"/>
          </p:cNvSpPr>
          <p:nvPr>
            <p:ph type="title"/>
          </p:nvPr>
        </p:nvSpPr>
        <p:spPr/>
        <p:txBody>
          <a:bodyPr/>
          <a:lstStyle/>
          <a:p>
            <a:r>
              <a:rPr lang="nl-NL" dirty="0"/>
              <a:t>Film</a:t>
            </a:r>
            <a:endParaRPr lang="nl-BE" dirty="0"/>
          </a:p>
        </p:txBody>
      </p:sp>
      <p:sp>
        <p:nvSpPr>
          <p:cNvPr id="3" name="Tijdelijke aanduiding voor inhoud 2">
            <a:extLst>
              <a:ext uri="{FF2B5EF4-FFF2-40B4-BE49-F238E27FC236}">
                <a16:creationId xmlns:a16="http://schemas.microsoft.com/office/drawing/2014/main" id="{DCDA4F87-8226-7B58-BAEA-705FE54BD9D1}"/>
              </a:ext>
            </a:extLst>
          </p:cNvPr>
          <p:cNvSpPr>
            <a:spLocks noGrp="1"/>
          </p:cNvSpPr>
          <p:nvPr>
            <p:ph idx="1"/>
          </p:nvPr>
        </p:nvSpPr>
        <p:spPr/>
        <p:txBody>
          <a:bodyPr>
            <a:normAutofit/>
          </a:bodyPr>
          <a:lstStyle/>
          <a:p>
            <a:r>
              <a:rPr lang="nl-NL" dirty="0">
                <a:latin typeface="Söhne"/>
              </a:rPr>
              <a:t>E</a:t>
            </a:r>
            <a:r>
              <a:rPr lang="nl-NL" b="0" i="0" dirty="0">
                <a:effectLst/>
                <a:latin typeface="Söhne"/>
              </a:rPr>
              <a:t>r zijn verschillende films die geschikt zijn voor kinderen en jongeren tussen 12 en 18 jaar die thema's behandelen gerelateerd aan vluchtelingen en migratie</a:t>
            </a:r>
          </a:p>
          <a:p>
            <a:r>
              <a:rPr lang="nl-NL" b="0" i="0" dirty="0">
                <a:effectLst/>
                <a:latin typeface="Söhne"/>
              </a:rPr>
              <a:t>Het is belangrijk om de leeftijdsclassificaties en inhoud van de films te controleren, omdat sommige films mogelijk expliciete scènes bevatten die mogelijk niet geschikt zijn voor jongere kijkers</a:t>
            </a:r>
            <a:endParaRPr lang="nl-BE" dirty="0"/>
          </a:p>
        </p:txBody>
      </p:sp>
    </p:spTree>
    <p:extLst>
      <p:ext uri="{BB962C8B-B14F-4D97-AF65-F5344CB8AC3E}">
        <p14:creationId xmlns:p14="http://schemas.microsoft.com/office/powerpoint/2010/main" val="28000697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637A6-48DD-DD78-A6BA-CD4038E0B990}"/>
              </a:ext>
            </a:extLst>
          </p:cNvPr>
          <p:cNvSpPr>
            <a:spLocks noGrp="1"/>
          </p:cNvSpPr>
          <p:nvPr>
            <p:ph type="title"/>
          </p:nvPr>
        </p:nvSpPr>
        <p:spPr/>
        <p:txBody>
          <a:bodyPr/>
          <a:lstStyle/>
          <a:p>
            <a:r>
              <a:rPr lang="nl-NL" dirty="0"/>
              <a:t>Film</a:t>
            </a:r>
            <a:endParaRPr lang="nl-BE" dirty="0"/>
          </a:p>
        </p:txBody>
      </p:sp>
      <p:sp>
        <p:nvSpPr>
          <p:cNvPr id="3" name="Tijdelijke aanduiding voor inhoud 2">
            <a:extLst>
              <a:ext uri="{FF2B5EF4-FFF2-40B4-BE49-F238E27FC236}">
                <a16:creationId xmlns:a16="http://schemas.microsoft.com/office/drawing/2014/main" id="{3E42A20C-E5EA-4F16-973E-4E8830D04239}"/>
              </a:ext>
            </a:extLst>
          </p:cNvPr>
          <p:cNvSpPr>
            <a:spLocks noGrp="1"/>
          </p:cNvSpPr>
          <p:nvPr>
            <p:ph idx="1"/>
          </p:nvPr>
        </p:nvSpPr>
        <p:spPr>
          <a:xfrm>
            <a:off x="457200" y="1175417"/>
            <a:ext cx="8229600" cy="3771636"/>
          </a:xfrm>
        </p:spPr>
        <p:txBody>
          <a:bodyPr>
            <a:normAutofit fontScale="70000" lnSpcReduction="20000"/>
          </a:bodyPr>
          <a:lstStyle/>
          <a:p>
            <a:pPr marL="0" indent="0" algn="l">
              <a:buNone/>
            </a:pPr>
            <a:r>
              <a:rPr lang="nl-NL" b="1" i="0" dirty="0">
                <a:solidFill>
                  <a:srgbClr val="374151"/>
                </a:solidFill>
                <a:effectLst/>
              </a:rPr>
              <a:t>"The </a:t>
            </a:r>
            <a:r>
              <a:rPr lang="nl-NL" b="1" i="0" dirty="0" err="1">
                <a:solidFill>
                  <a:srgbClr val="374151"/>
                </a:solidFill>
                <a:effectLst/>
              </a:rPr>
              <a:t>Breadwinner</a:t>
            </a:r>
            <a:r>
              <a:rPr lang="nl-NL" b="1" i="0" dirty="0">
                <a:solidFill>
                  <a:srgbClr val="374151"/>
                </a:solidFill>
                <a:effectLst/>
              </a:rPr>
              <a:t>" (2017)</a:t>
            </a:r>
            <a:br>
              <a:rPr lang="nl-NL" b="1" i="0" dirty="0">
                <a:solidFill>
                  <a:srgbClr val="374151"/>
                </a:solidFill>
                <a:effectLst/>
              </a:rPr>
            </a:br>
            <a:r>
              <a:rPr lang="nl-NL" b="0" i="0" dirty="0">
                <a:solidFill>
                  <a:srgbClr val="374151"/>
                </a:solidFill>
                <a:effectLst/>
              </a:rPr>
              <a:t>Deze geanimeerde film, gebaseerd op de gelijknamige roman, volgt het verhaal van een jong meisje in Afghanistan dat zich als jongen verkleedt om voor haar gezin te zorgen nadat haar vader onterecht is gearresteerd.</a:t>
            </a:r>
          </a:p>
          <a:p>
            <a:pPr marL="0" indent="0" algn="l">
              <a:buNone/>
            </a:pPr>
            <a:endParaRPr lang="nl-NL" b="0" i="0" dirty="0">
              <a:solidFill>
                <a:srgbClr val="374151"/>
              </a:solidFill>
              <a:effectLst/>
            </a:endParaRPr>
          </a:p>
          <a:p>
            <a:pPr marL="0" indent="0" algn="l">
              <a:buNone/>
            </a:pPr>
            <a:r>
              <a:rPr lang="nl-NL" b="1" i="0" dirty="0">
                <a:solidFill>
                  <a:srgbClr val="374151"/>
                </a:solidFill>
                <a:effectLst/>
              </a:rPr>
              <a:t>"The </a:t>
            </a:r>
            <a:r>
              <a:rPr lang="nl-NL" b="1" i="0" dirty="0" err="1">
                <a:solidFill>
                  <a:srgbClr val="374151"/>
                </a:solidFill>
                <a:effectLst/>
              </a:rPr>
              <a:t>Good</a:t>
            </a:r>
            <a:r>
              <a:rPr lang="nl-NL" b="1" i="0" dirty="0">
                <a:solidFill>
                  <a:srgbClr val="374151"/>
                </a:solidFill>
                <a:effectLst/>
              </a:rPr>
              <a:t> Lie" (2014)</a:t>
            </a:r>
            <a:br>
              <a:rPr lang="nl-NL" dirty="0">
                <a:solidFill>
                  <a:srgbClr val="374151"/>
                </a:solidFill>
              </a:rPr>
            </a:br>
            <a:r>
              <a:rPr lang="nl-NL" b="0" i="0" dirty="0">
                <a:solidFill>
                  <a:srgbClr val="374151"/>
                </a:solidFill>
                <a:effectLst/>
              </a:rPr>
              <a:t>Een film gebaseerd op het waargebeurde verhaal van Soedanese vluchtelingen die naar de Verenigde Staten komen. Het concentreert zich op hun aanpassing aan een nieuwe cultuur en het overwinnen van uitdagingen.</a:t>
            </a:r>
          </a:p>
          <a:p>
            <a:pPr marL="0" indent="0" algn="l">
              <a:buNone/>
            </a:pPr>
            <a:endParaRPr lang="nl-NL" b="0" i="0" dirty="0">
              <a:solidFill>
                <a:srgbClr val="374151"/>
              </a:solidFill>
              <a:effectLst/>
            </a:endParaRPr>
          </a:p>
          <a:p>
            <a:pPr marL="0" indent="0" algn="l">
              <a:buNone/>
            </a:pPr>
            <a:r>
              <a:rPr lang="nl-NL" b="1" i="0" dirty="0">
                <a:solidFill>
                  <a:srgbClr val="374151"/>
                </a:solidFill>
                <a:effectLst/>
              </a:rPr>
              <a:t>"The </a:t>
            </a:r>
            <a:r>
              <a:rPr lang="nl-NL" b="1" i="0" dirty="0" err="1">
                <a:solidFill>
                  <a:srgbClr val="374151"/>
                </a:solidFill>
                <a:effectLst/>
              </a:rPr>
              <a:t>Silent</a:t>
            </a:r>
            <a:r>
              <a:rPr lang="nl-NL" b="1" i="0" dirty="0">
                <a:solidFill>
                  <a:srgbClr val="374151"/>
                </a:solidFill>
                <a:effectLst/>
              </a:rPr>
              <a:t> </a:t>
            </a:r>
            <a:r>
              <a:rPr lang="nl-NL" b="1" i="0" dirty="0" err="1">
                <a:solidFill>
                  <a:srgbClr val="374151"/>
                </a:solidFill>
                <a:effectLst/>
              </a:rPr>
              <a:t>Revolution</a:t>
            </a:r>
            <a:r>
              <a:rPr lang="nl-NL" b="1" i="0" dirty="0">
                <a:solidFill>
                  <a:srgbClr val="374151"/>
                </a:solidFill>
                <a:effectLst/>
              </a:rPr>
              <a:t>" (2018)</a:t>
            </a:r>
            <a:br>
              <a:rPr lang="nl-NL" dirty="0">
                <a:solidFill>
                  <a:srgbClr val="374151"/>
                </a:solidFill>
              </a:rPr>
            </a:br>
            <a:r>
              <a:rPr lang="nl-NL" b="0" i="0" dirty="0">
                <a:solidFill>
                  <a:srgbClr val="374151"/>
                </a:solidFill>
                <a:effectLst/>
              </a:rPr>
              <a:t>Een Duitse film gebaseerd op het waargebeurde verhaal van een klas Oost-Duitse studenten die in 1956 uit solidariteit met de Hongaarse opstand een minuut stilte houden, wat resulteert in ernstige gevolgen.</a:t>
            </a:r>
          </a:p>
          <a:p>
            <a:pPr marL="0" indent="0" algn="l">
              <a:buNone/>
            </a:pPr>
            <a:endParaRPr lang="nl-NL" b="0" i="0" dirty="0">
              <a:solidFill>
                <a:srgbClr val="374151"/>
              </a:solidFill>
              <a:effectLst/>
            </a:endParaRPr>
          </a:p>
          <a:p>
            <a:endParaRPr lang="nl-BE" dirty="0"/>
          </a:p>
        </p:txBody>
      </p:sp>
    </p:spTree>
    <p:extLst>
      <p:ext uri="{BB962C8B-B14F-4D97-AF65-F5344CB8AC3E}">
        <p14:creationId xmlns:p14="http://schemas.microsoft.com/office/powerpoint/2010/main" val="689396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637A6-48DD-DD78-A6BA-CD4038E0B990}"/>
              </a:ext>
            </a:extLst>
          </p:cNvPr>
          <p:cNvSpPr>
            <a:spLocks noGrp="1"/>
          </p:cNvSpPr>
          <p:nvPr>
            <p:ph type="title"/>
          </p:nvPr>
        </p:nvSpPr>
        <p:spPr/>
        <p:txBody>
          <a:bodyPr/>
          <a:lstStyle/>
          <a:p>
            <a:r>
              <a:rPr lang="nl-NL" dirty="0"/>
              <a:t>Film</a:t>
            </a:r>
            <a:endParaRPr lang="nl-BE" dirty="0"/>
          </a:p>
        </p:txBody>
      </p:sp>
      <p:sp>
        <p:nvSpPr>
          <p:cNvPr id="3" name="Tijdelijke aanduiding voor inhoud 2">
            <a:extLst>
              <a:ext uri="{FF2B5EF4-FFF2-40B4-BE49-F238E27FC236}">
                <a16:creationId xmlns:a16="http://schemas.microsoft.com/office/drawing/2014/main" id="{3E42A20C-E5EA-4F16-973E-4E8830D04239}"/>
              </a:ext>
            </a:extLst>
          </p:cNvPr>
          <p:cNvSpPr>
            <a:spLocks noGrp="1"/>
          </p:cNvSpPr>
          <p:nvPr>
            <p:ph idx="1"/>
          </p:nvPr>
        </p:nvSpPr>
        <p:spPr>
          <a:xfrm>
            <a:off x="457200" y="1181365"/>
            <a:ext cx="8229600" cy="3771636"/>
          </a:xfrm>
        </p:spPr>
        <p:txBody>
          <a:bodyPr>
            <a:normAutofit fontScale="70000" lnSpcReduction="20000"/>
          </a:bodyPr>
          <a:lstStyle/>
          <a:p>
            <a:pPr marL="0" indent="0" algn="l">
              <a:buNone/>
            </a:pPr>
            <a:r>
              <a:rPr lang="nl-NL" b="1" i="0" dirty="0">
                <a:solidFill>
                  <a:srgbClr val="374151"/>
                </a:solidFill>
                <a:effectLst/>
              </a:rPr>
              <a:t>"</a:t>
            </a:r>
            <a:r>
              <a:rPr lang="nl-NL" b="1" i="0" dirty="0" err="1">
                <a:solidFill>
                  <a:srgbClr val="374151"/>
                </a:solidFill>
                <a:effectLst/>
              </a:rPr>
              <a:t>Beasts</a:t>
            </a:r>
            <a:r>
              <a:rPr lang="nl-NL" b="1" i="0" dirty="0">
                <a:solidFill>
                  <a:srgbClr val="374151"/>
                </a:solidFill>
                <a:effectLst/>
              </a:rPr>
              <a:t> of No </a:t>
            </a:r>
            <a:r>
              <a:rPr lang="nl-NL" b="1" i="0" dirty="0" err="1">
                <a:solidFill>
                  <a:srgbClr val="374151"/>
                </a:solidFill>
                <a:effectLst/>
              </a:rPr>
              <a:t>Nation</a:t>
            </a:r>
            <a:r>
              <a:rPr lang="nl-NL" b="1" i="0" dirty="0">
                <a:solidFill>
                  <a:srgbClr val="374151"/>
                </a:solidFill>
                <a:effectLst/>
              </a:rPr>
              <a:t>" (2015)</a:t>
            </a:r>
            <a:br>
              <a:rPr lang="nl-NL" dirty="0">
                <a:solidFill>
                  <a:srgbClr val="374151"/>
                </a:solidFill>
              </a:rPr>
            </a:br>
            <a:r>
              <a:rPr lang="nl-NL" b="0" i="0" dirty="0">
                <a:solidFill>
                  <a:srgbClr val="374151"/>
                </a:solidFill>
                <a:effectLst/>
              </a:rPr>
              <a:t>Hoewel deze film over het algemeen voor oudere tieners is vanwege het volwassen thema, biedt het een krachtig beeld van het leven van kindsoldaten in een door oorlog verscheurd Afrikaans land.</a:t>
            </a:r>
          </a:p>
          <a:p>
            <a:pPr marL="0" indent="0" algn="l">
              <a:buNone/>
            </a:pPr>
            <a:endParaRPr lang="nl-NL" b="0" i="0" dirty="0">
              <a:solidFill>
                <a:srgbClr val="374151"/>
              </a:solidFill>
              <a:effectLst/>
            </a:endParaRPr>
          </a:p>
          <a:p>
            <a:pPr marL="0" indent="0" algn="l">
              <a:buNone/>
            </a:pPr>
            <a:r>
              <a:rPr lang="nl-NL" b="1" i="0" dirty="0">
                <a:solidFill>
                  <a:srgbClr val="374151"/>
                </a:solidFill>
                <a:effectLst/>
              </a:rPr>
              <a:t>"Human Flow" (2017)</a:t>
            </a:r>
            <a:br>
              <a:rPr lang="nl-NL" dirty="0">
                <a:solidFill>
                  <a:srgbClr val="374151"/>
                </a:solidFill>
              </a:rPr>
            </a:br>
            <a:r>
              <a:rPr lang="nl-NL" b="0" i="0" dirty="0">
                <a:solidFill>
                  <a:srgbClr val="374151"/>
                </a:solidFill>
                <a:effectLst/>
              </a:rPr>
              <a:t>Een documentaire geregisseerd door kunstenaar Ai </a:t>
            </a:r>
            <a:r>
              <a:rPr lang="nl-NL" b="0" i="0" dirty="0" err="1">
                <a:solidFill>
                  <a:srgbClr val="374151"/>
                </a:solidFill>
                <a:effectLst/>
              </a:rPr>
              <a:t>Weiwei</a:t>
            </a:r>
            <a:r>
              <a:rPr lang="nl-NL" b="0" i="0" dirty="0">
                <a:solidFill>
                  <a:srgbClr val="374151"/>
                </a:solidFill>
                <a:effectLst/>
              </a:rPr>
              <a:t>, die de omvang van het wereldwijde vluchtelingenprobleem onderzoekt en verschillende verhalen van vluchtelingen vertelt.</a:t>
            </a:r>
          </a:p>
          <a:p>
            <a:pPr marL="0" indent="0" algn="l">
              <a:buNone/>
            </a:pPr>
            <a:endParaRPr lang="nl-NL" b="0" i="0" dirty="0">
              <a:solidFill>
                <a:srgbClr val="374151"/>
              </a:solidFill>
              <a:effectLst/>
            </a:endParaRPr>
          </a:p>
          <a:p>
            <a:pPr marL="0" indent="0" algn="l">
              <a:buNone/>
            </a:pPr>
            <a:r>
              <a:rPr lang="nl-NL" b="1" i="0" dirty="0">
                <a:solidFill>
                  <a:srgbClr val="374151"/>
                </a:solidFill>
                <a:effectLst/>
              </a:rPr>
              <a:t>"</a:t>
            </a:r>
            <a:r>
              <a:rPr lang="nl-NL" b="1" i="0" dirty="0" err="1">
                <a:solidFill>
                  <a:srgbClr val="374151"/>
                </a:solidFill>
                <a:effectLst/>
              </a:rPr>
              <a:t>Capernaum</a:t>
            </a:r>
            <a:r>
              <a:rPr lang="nl-NL" b="1" i="0" dirty="0">
                <a:solidFill>
                  <a:srgbClr val="374151"/>
                </a:solidFill>
                <a:effectLst/>
              </a:rPr>
              <a:t>" (2018)</a:t>
            </a:r>
            <a:br>
              <a:rPr lang="nl-NL" dirty="0">
                <a:solidFill>
                  <a:srgbClr val="374151"/>
                </a:solidFill>
              </a:rPr>
            </a:br>
            <a:r>
              <a:rPr lang="nl-NL" b="0" i="0" dirty="0">
                <a:solidFill>
                  <a:srgbClr val="374151"/>
                </a:solidFill>
                <a:effectLst/>
              </a:rPr>
              <a:t>Een Libanese film over een jongen die besluit zijn ouders aan te klagen vanwege de ellendige omstandigheden waarin hij is opgegroeid. Het verkent het leven van straatkinderen en de strijd om overleving.</a:t>
            </a:r>
          </a:p>
          <a:p>
            <a:endParaRPr lang="nl-BE" dirty="0"/>
          </a:p>
        </p:txBody>
      </p:sp>
    </p:spTree>
    <p:extLst>
      <p:ext uri="{BB962C8B-B14F-4D97-AF65-F5344CB8AC3E}">
        <p14:creationId xmlns:p14="http://schemas.microsoft.com/office/powerpoint/2010/main" val="393817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7D6D4-B168-DF97-06F8-B39A125C382B}"/>
              </a:ext>
            </a:extLst>
          </p:cNvPr>
          <p:cNvSpPr>
            <a:spLocks noGrp="1"/>
          </p:cNvSpPr>
          <p:nvPr>
            <p:ph type="title"/>
          </p:nvPr>
        </p:nvSpPr>
        <p:spPr/>
        <p:txBody>
          <a:bodyPr/>
          <a:lstStyle/>
          <a:p>
            <a:endParaRPr lang="nl-BE"/>
          </a:p>
        </p:txBody>
      </p:sp>
      <p:pic>
        <p:nvPicPr>
          <p:cNvPr id="8" name="Tijdelijke aanduiding voor inhoud 7" descr="Afbeelding met tekst, schermopname, Lettertype, Webpagina&#10;&#10;Automatisch gegenereerde beschrijving">
            <a:extLst>
              <a:ext uri="{FF2B5EF4-FFF2-40B4-BE49-F238E27FC236}">
                <a16:creationId xmlns:a16="http://schemas.microsoft.com/office/drawing/2014/main" id="{59886C7E-692C-3BBC-0EC0-9D13F42C5D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55" y="233181"/>
            <a:ext cx="9324455" cy="4464375"/>
          </a:xfrm>
        </p:spPr>
      </p:pic>
      <p:sp>
        <p:nvSpPr>
          <p:cNvPr id="4" name="Tekstvak 3">
            <a:extLst>
              <a:ext uri="{FF2B5EF4-FFF2-40B4-BE49-F238E27FC236}">
                <a16:creationId xmlns:a16="http://schemas.microsoft.com/office/drawing/2014/main" id="{E8EB11C8-1E9E-FC88-972E-B514F58F94F2}"/>
              </a:ext>
            </a:extLst>
          </p:cNvPr>
          <p:cNvSpPr txBox="1"/>
          <p:nvPr/>
        </p:nvSpPr>
        <p:spPr>
          <a:xfrm>
            <a:off x="4644008" y="5253335"/>
            <a:ext cx="4320480" cy="369332"/>
          </a:xfrm>
          <a:prstGeom prst="rect">
            <a:avLst/>
          </a:prstGeom>
          <a:noFill/>
        </p:spPr>
        <p:txBody>
          <a:bodyPr wrap="square" rtlCol="0">
            <a:spAutoFit/>
          </a:bodyPr>
          <a:lstStyle/>
          <a:p>
            <a:r>
              <a:rPr lang="nl-BE"/>
              <a:t>https://www.tegek.be/over-ons</a:t>
            </a:r>
            <a:endParaRPr lang="nl-BE" dirty="0"/>
          </a:p>
        </p:txBody>
      </p:sp>
    </p:spTree>
    <p:extLst>
      <p:ext uri="{BB962C8B-B14F-4D97-AF65-F5344CB8AC3E}">
        <p14:creationId xmlns:p14="http://schemas.microsoft.com/office/powerpoint/2010/main" val="3248492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5F531-3E5B-FC7B-CBA6-1BF7473F5915}"/>
              </a:ext>
            </a:extLst>
          </p:cNvPr>
          <p:cNvSpPr>
            <a:spLocks noGrp="1"/>
          </p:cNvSpPr>
          <p:nvPr>
            <p:ph type="title"/>
          </p:nvPr>
        </p:nvSpPr>
        <p:spPr/>
        <p:txBody>
          <a:bodyPr/>
          <a:lstStyle/>
          <a:p>
            <a:r>
              <a:rPr lang="nl-NL" dirty="0"/>
              <a:t>Wetenschappen</a:t>
            </a:r>
            <a:endParaRPr lang="nl-BE" dirty="0"/>
          </a:p>
        </p:txBody>
      </p:sp>
      <p:sp>
        <p:nvSpPr>
          <p:cNvPr id="3" name="Tijdelijke aanduiding voor inhoud 2">
            <a:extLst>
              <a:ext uri="{FF2B5EF4-FFF2-40B4-BE49-F238E27FC236}">
                <a16:creationId xmlns:a16="http://schemas.microsoft.com/office/drawing/2014/main" id="{4156FA71-C3FC-81E8-3A53-8266BC727665}"/>
              </a:ext>
            </a:extLst>
          </p:cNvPr>
          <p:cNvSpPr>
            <a:spLocks noGrp="1"/>
          </p:cNvSpPr>
          <p:nvPr>
            <p:ph idx="1"/>
          </p:nvPr>
        </p:nvSpPr>
        <p:spPr/>
        <p:txBody>
          <a:bodyPr>
            <a:normAutofit fontScale="77500" lnSpcReduction="20000"/>
          </a:bodyPr>
          <a:lstStyle/>
          <a:p>
            <a:r>
              <a:rPr lang="nl-NL" b="0" i="0" dirty="0">
                <a:effectLst/>
                <a:latin typeface="Söhne"/>
              </a:rPr>
              <a:t>Posttraumatisch stresssyndroom (PTSS) </a:t>
            </a:r>
            <a:endParaRPr lang="nl-NL" dirty="0">
              <a:latin typeface="Söhne"/>
            </a:endParaRPr>
          </a:p>
          <a:p>
            <a:r>
              <a:rPr lang="nl-NL" b="0" i="0" dirty="0">
                <a:effectLst/>
                <a:latin typeface="Söhne"/>
              </a:rPr>
              <a:t>Een ernstige psychische aandoening </a:t>
            </a:r>
            <a:endParaRPr lang="nl-NL" dirty="0">
              <a:latin typeface="Söhne"/>
            </a:endParaRPr>
          </a:p>
          <a:p>
            <a:r>
              <a:rPr lang="nl-NL" b="0" i="0" dirty="0">
                <a:effectLst/>
                <a:latin typeface="Söhne"/>
              </a:rPr>
              <a:t>Kan ontstaan na het ervaren of getuige zijn van een traumatische gebeurtenis</a:t>
            </a:r>
          </a:p>
          <a:p>
            <a:pPr lvl="1"/>
            <a:r>
              <a:rPr lang="nl-NL" b="0" i="0" dirty="0">
                <a:solidFill>
                  <a:srgbClr val="DD8A06"/>
                </a:solidFill>
                <a:effectLst/>
                <a:latin typeface="Söhne"/>
              </a:rPr>
              <a:t>ernstig lichamelijk letsel</a:t>
            </a:r>
          </a:p>
          <a:p>
            <a:pPr lvl="1"/>
            <a:r>
              <a:rPr lang="nl-NL" b="0" i="0" dirty="0">
                <a:solidFill>
                  <a:srgbClr val="DD8A06"/>
                </a:solidFill>
                <a:effectLst/>
                <a:latin typeface="Söhne"/>
              </a:rPr>
              <a:t>seksueel geweld</a:t>
            </a:r>
            <a:endParaRPr lang="nl-NL" dirty="0">
              <a:solidFill>
                <a:srgbClr val="DD8A06"/>
              </a:solidFill>
              <a:latin typeface="Söhne"/>
            </a:endParaRPr>
          </a:p>
          <a:p>
            <a:pPr lvl="1"/>
            <a:r>
              <a:rPr lang="nl-NL" b="0" i="0" dirty="0" err="1">
                <a:solidFill>
                  <a:srgbClr val="DD8A06"/>
                </a:solidFill>
                <a:effectLst/>
                <a:latin typeface="Söhne"/>
              </a:rPr>
              <a:t>orlog</a:t>
            </a:r>
            <a:endParaRPr lang="nl-NL" b="0" i="0" dirty="0">
              <a:solidFill>
                <a:srgbClr val="DD8A06"/>
              </a:solidFill>
              <a:effectLst/>
              <a:latin typeface="Söhne"/>
            </a:endParaRPr>
          </a:p>
          <a:p>
            <a:pPr lvl="1"/>
            <a:r>
              <a:rPr lang="nl-NL" dirty="0">
                <a:solidFill>
                  <a:srgbClr val="DD8A06"/>
                </a:solidFill>
                <a:latin typeface="Söhne"/>
              </a:rPr>
              <a:t>n</a:t>
            </a:r>
            <a:r>
              <a:rPr lang="nl-NL" b="0" i="0" dirty="0">
                <a:solidFill>
                  <a:srgbClr val="DD8A06"/>
                </a:solidFill>
                <a:effectLst/>
                <a:latin typeface="Söhne"/>
              </a:rPr>
              <a:t>atuurrampen</a:t>
            </a:r>
          </a:p>
          <a:p>
            <a:pPr lvl="1"/>
            <a:r>
              <a:rPr lang="nl-NL" b="0" i="0" dirty="0">
                <a:solidFill>
                  <a:srgbClr val="DD8A06"/>
                </a:solidFill>
                <a:effectLst/>
                <a:latin typeface="Söhne"/>
              </a:rPr>
              <a:t>andere bedreigende situaties</a:t>
            </a:r>
            <a:endParaRPr lang="nl-NL" dirty="0">
              <a:solidFill>
                <a:srgbClr val="DD8A06"/>
              </a:solidFill>
              <a:latin typeface="Söhne"/>
            </a:endParaRPr>
          </a:p>
          <a:p>
            <a:r>
              <a:rPr lang="nl-NL" b="0" i="0" dirty="0">
                <a:effectLst/>
                <a:latin typeface="Söhne"/>
              </a:rPr>
              <a:t>Niet iedereen die een traumatische gebeurtenis meemaakt, ontwikkelt PTSS</a:t>
            </a:r>
            <a:endParaRPr lang="nl-NL" dirty="0">
              <a:latin typeface="Söhne"/>
            </a:endParaRPr>
          </a:p>
          <a:p>
            <a:r>
              <a:rPr lang="nl-NL" b="0" i="0" dirty="0">
                <a:effectLst/>
                <a:latin typeface="Söhne"/>
              </a:rPr>
              <a:t>Het is een reactie op extreem stressvolle ervaringen</a:t>
            </a:r>
            <a:endParaRPr lang="nl-BE" dirty="0"/>
          </a:p>
        </p:txBody>
      </p:sp>
    </p:spTree>
    <p:extLst>
      <p:ext uri="{BB962C8B-B14F-4D97-AF65-F5344CB8AC3E}">
        <p14:creationId xmlns:p14="http://schemas.microsoft.com/office/powerpoint/2010/main" val="1389658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73620-96D6-7B11-50E7-1897F6C2BB93}"/>
              </a:ext>
            </a:extLst>
          </p:cNvPr>
          <p:cNvSpPr>
            <a:spLocks noGrp="1"/>
          </p:cNvSpPr>
          <p:nvPr>
            <p:ph type="title"/>
          </p:nvPr>
        </p:nvSpPr>
        <p:spPr/>
        <p:txBody>
          <a:bodyPr/>
          <a:lstStyle/>
          <a:p>
            <a:r>
              <a:rPr lang="nl-NL" dirty="0"/>
              <a:t>Wetenschappen</a:t>
            </a:r>
            <a:endParaRPr lang="nl-BE" dirty="0"/>
          </a:p>
        </p:txBody>
      </p:sp>
      <p:sp>
        <p:nvSpPr>
          <p:cNvPr id="3" name="Tijdelijke aanduiding voor inhoud 2">
            <a:extLst>
              <a:ext uri="{FF2B5EF4-FFF2-40B4-BE49-F238E27FC236}">
                <a16:creationId xmlns:a16="http://schemas.microsoft.com/office/drawing/2014/main" id="{15E42E20-B880-7431-969C-222F23E2A8F4}"/>
              </a:ext>
            </a:extLst>
          </p:cNvPr>
          <p:cNvSpPr>
            <a:spLocks noGrp="1"/>
          </p:cNvSpPr>
          <p:nvPr>
            <p:ph idx="1"/>
          </p:nvPr>
        </p:nvSpPr>
        <p:spPr/>
        <p:txBody>
          <a:bodyPr>
            <a:normAutofit fontScale="77500" lnSpcReduction="20000"/>
          </a:bodyPr>
          <a:lstStyle/>
          <a:p>
            <a:r>
              <a:rPr lang="nl-NL" dirty="0"/>
              <a:t>Niet iedereen met PTSS ervaart dezelfde symptomen</a:t>
            </a:r>
          </a:p>
          <a:p>
            <a:r>
              <a:rPr lang="nl-NL" dirty="0"/>
              <a:t>De symptomen van PTSS kunnen variëren in intensiteit en duur</a:t>
            </a:r>
          </a:p>
          <a:p>
            <a:r>
              <a:rPr lang="nl-NL" dirty="0"/>
              <a:t>Sommigen ontwikkelen pas maanden of zelfs jaren na het trauma symptomen </a:t>
            </a:r>
          </a:p>
          <a:p>
            <a:r>
              <a:rPr lang="nl-NL" dirty="0"/>
              <a:t>PTSS kan aanzienlijke invloed hebben op het dagelijks functioneren en de kwaliteit van leven verminderen</a:t>
            </a:r>
          </a:p>
          <a:p>
            <a:r>
              <a:rPr lang="nl-NL" dirty="0"/>
              <a:t>Professionele behandeling, zoals psychotherapie en in sommige gevallen medicatie, kan effectief zijn </a:t>
            </a:r>
          </a:p>
          <a:p>
            <a:r>
              <a:rPr lang="nl-NL" dirty="0"/>
              <a:t>Het is belangrijk om hulp te zoeken bij een ervaren gezondheidsprofessional omdat vroege interventie de prognose kan verbeteren</a:t>
            </a:r>
          </a:p>
          <a:p>
            <a:endParaRPr lang="nl-BE" dirty="0"/>
          </a:p>
        </p:txBody>
      </p:sp>
    </p:spTree>
    <p:extLst>
      <p:ext uri="{BB962C8B-B14F-4D97-AF65-F5344CB8AC3E}">
        <p14:creationId xmlns:p14="http://schemas.microsoft.com/office/powerpoint/2010/main" val="569142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ECCEB-6590-2E1E-C12E-FBA4829D1800}"/>
              </a:ext>
            </a:extLst>
          </p:cNvPr>
          <p:cNvSpPr>
            <a:spLocks noGrp="1"/>
          </p:cNvSpPr>
          <p:nvPr>
            <p:ph type="title"/>
          </p:nvPr>
        </p:nvSpPr>
        <p:spPr/>
        <p:txBody>
          <a:bodyPr>
            <a:normAutofit fontScale="90000"/>
          </a:bodyPr>
          <a:lstStyle/>
          <a:p>
            <a:br>
              <a:rPr lang="nl-NL" sz="3300" dirty="0"/>
            </a:br>
            <a:r>
              <a:rPr lang="nl-NL" sz="3300" dirty="0"/>
              <a:t>De kernsymptomen van PTSS </a:t>
            </a:r>
            <a:br>
              <a:rPr lang="nl-NL" b="0" dirty="0">
                <a:solidFill>
                  <a:srgbClr val="374151"/>
                </a:solidFill>
                <a:latin typeface="Söhne"/>
              </a:rPr>
            </a:br>
            <a:endParaRPr lang="nl-BE" dirty="0"/>
          </a:p>
        </p:txBody>
      </p:sp>
      <p:sp>
        <p:nvSpPr>
          <p:cNvPr id="3" name="Tijdelijke aanduiding voor inhoud 2">
            <a:extLst>
              <a:ext uri="{FF2B5EF4-FFF2-40B4-BE49-F238E27FC236}">
                <a16:creationId xmlns:a16="http://schemas.microsoft.com/office/drawing/2014/main" id="{DB802783-1ACD-D9CC-8476-B3A8A70F2B17}"/>
              </a:ext>
            </a:extLst>
          </p:cNvPr>
          <p:cNvSpPr>
            <a:spLocks noGrp="1"/>
          </p:cNvSpPr>
          <p:nvPr>
            <p:ph idx="1"/>
          </p:nvPr>
        </p:nvSpPr>
        <p:spPr>
          <a:xfrm>
            <a:off x="457200" y="1057300"/>
            <a:ext cx="8229600" cy="3771636"/>
          </a:xfrm>
        </p:spPr>
        <p:txBody>
          <a:bodyPr>
            <a:normAutofit fontScale="55000" lnSpcReduction="20000"/>
          </a:bodyPr>
          <a:lstStyle/>
          <a:p>
            <a:pPr algn="l"/>
            <a:r>
              <a:rPr lang="nl-NL" b="1" i="0" dirty="0">
                <a:effectLst/>
              </a:rPr>
              <a:t>Herbeleving (</a:t>
            </a:r>
            <a:r>
              <a:rPr lang="nl-NL" b="1" i="0" dirty="0" err="1">
                <a:effectLst/>
              </a:rPr>
              <a:t>Intrusieve</a:t>
            </a:r>
            <a:r>
              <a:rPr lang="nl-NL" b="1" i="0" dirty="0">
                <a:effectLst/>
              </a:rPr>
              <a:t> herinneringen)</a:t>
            </a:r>
            <a:endParaRPr lang="nl-NL" b="0" i="0" dirty="0">
              <a:effectLst/>
            </a:endParaRPr>
          </a:p>
          <a:p>
            <a:pPr lvl="1" algn="l"/>
            <a:r>
              <a:rPr lang="nl-NL" b="0" i="0" dirty="0">
                <a:solidFill>
                  <a:schemeClr val="tx1"/>
                </a:solidFill>
                <a:effectLst/>
              </a:rPr>
              <a:t>Flashbacks: Onverwachte, zeer levendige herbelevingen van de traumatische gebeurtenis</a:t>
            </a:r>
          </a:p>
          <a:p>
            <a:pPr lvl="1" algn="l"/>
            <a:r>
              <a:rPr lang="nl-NL" b="0" i="0" dirty="0">
                <a:solidFill>
                  <a:schemeClr val="tx1"/>
                </a:solidFill>
                <a:effectLst/>
              </a:rPr>
              <a:t>Nachtmerries: Angstige dromen gerelateerd aan de traumatische gebeurtenis</a:t>
            </a:r>
          </a:p>
          <a:p>
            <a:pPr lvl="1" algn="l"/>
            <a:endParaRPr lang="nl-NL" b="0" i="0" dirty="0">
              <a:solidFill>
                <a:schemeClr val="tx1"/>
              </a:solidFill>
              <a:effectLst/>
            </a:endParaRPr>
          </a:p>
          <a:p>
            <a:pPr algn="l"/>
            <a:r>
              <a:rPr lang="nl-NL" b="1" i="0" dirty="0">
                <a:effectLst/>
              </a:rPr>
              <a:t>Vermijding en </a:t>
            </a:r>
            <a:r>
              <a:rPr lang="nl-NL" b="1" i="0" dirty="0" err="1">
                <a:effectLst/>
              </a:rPr>
              <a:t>Numbing</a:t>
            </a:r>
            <a:r>
              <a:rPr lang="nl-NL" b="1" i="0" dirty="0">
                <a:effectLst/>
              </a:rPr>
              <a:t> (Vermijdingsgedrag)</a:t>
            </a:r>
            <a:endParaRPr lang="nl-NL" b="0" i="0" dirty="0">
              <a:effectLst/>
            </a:endParaRPr>
          </a:p>
          <a:p>
            <a:pPr lvl="1" algn="l"/>
            <a:r>
              <a:rPr lang="nl-NL" b="0" i="0" dirty="0">
                <a:solidFill>
                  <a:schemeClr val="tx1"/>
                </a:solidFill>
                <a:effectLst/>
              </a:rPr>
              <a:t>Vermijding van situaties, mensen of plaatsen die herinneringen aan het trauma oproepen</a:t>
            </a:r>
          </a:p>
          <a:p>
            <a:pPr lvl="1" algn="l"/>
            <a:r>
              <a:rPr lang="nl-NL" b="0" i="0" dirty="0">
                <a:solidFill>
                  <a:schemeClr val="tx1"/>
                </a:solidFill>
                <a:effectLst/>
              </a:rPr>
              <a:t>Gevoelens van emotionele afvlakking of onthechting van anderen</a:t>
            </a:r>
          </a:p>
          <a:p>
            <a:pPr lvl="1" algn="l"/>
            <a:endParaRPr lang="nl-NL" b="0" i="0" dirty="0">
              <a:solidFill>
                <a:srgbClr val="DD8A06"/>
              </a:solidFill>
              <a:effectLst/>
            </a:endParaRPr>
          </a:p>
          <a:p>
            <a:pPr algn="l"/>
            <a:r>
              <a:rPr lang="nl-NL" b="1" i="0" dirty="0">
                <a:effectLst/>
              </a:rPr>
              <a:t>Hyperactivatie (</a:t>
            </a:r>
            <a:r>
              <a:rPr lang="nl-NL" b="1" i="0" dirty="0" err="1">
                <a:effectLst/>
              </a:rPr>
              <a:t>Hyperarousal</a:t>
            </a:r>
            <a:r>
              <a:rPr lang="nl-NL" b="1" i="0" dirty="0">
                <a:effectLst/>
              </a:rPr>
              <a:t>)</a:t>
            </a:r>
            <a:endParaRPr lang="nl-NL" b="0" i="0" dirty="0">
              <a:effectLst/>
            </a:endParaRPr>
          </a:p>
          <a:p>
            <a:pPr lvl="1" algn="l"/>
            <a:r>
              <a:rPr lang="nl-NL" b="0" i="0" dirty="0">
                <a:solidFill>
                  <a:schemeClr val="tx1"/>
                </a:solidFill>
                <a:effectLst/>
              </a:rPr>
              <a:t>Prikkelbaarheid en woede-uitbarstingen</a:t>
            </a:r>
          </a:p>
          <a:p>
            <a:pPr lvl="1" algn="l"/>
            <a:r>
              <a:rPr lang="nl-NL" b="0" i="0" dirty="0">
                <a:solidFill>
                  <a:schemeClr val="tx1"/>
                </a:solidFill>
                <a:effectLst/>
              </a:rPr>
              <a:t>Problemen met concentratie</a:t>
            </a:r>
          </a:p>
          <a:p>
            <a:pPr lvl="1" algn="l"/>
            <a:r>
              <a:rPr lang="nl-NL" b="0" i="0" dirty="0">
                <a:solidFill>
                  <a:schemeClr val="tx1"/>
                </a:solidFill>
                <a:effectLst/>
              </a:rPr>
              <a:t>Overmatige waakzaamheid (hypervigilantie)</a:t>
            </a:r>
          </a:p>
          <a:p>
            <a:pPr lvl="1" algn="l"/>
            <a:r>
              <a:rPr lang="nl-NL" b="0" i="0" dirty="0">
                <a:solidFill>
                  <a:schemeClr val="tx1"/>
                </a:solidFill>
                <a:effectLst/>
              </a:rPr>
              <a:t>Slaapproblemen</a:t>
            </a:r>
          </a:p>
          <a:p>
            <a:pPr lvl="1" algn="l"/>
            <a:endParaRPr lang="nl-NL" b="0" i="0" dirty="0">
              <a:solidFill>
                <a:srgbClr val="DD8A06"/>
              </a:solidFill>
              <a:effectLst/>
            </a:endParaRPr>
          </a:p>
          <a:p>
            <a:pPr algn="l"/>
            <a:r>
              <a:rPr lang="nl-NL" b="1" i="0" dirty="0">
                <a:effectLst/>
              </a:rPr>
              <a:t>Negatieve veranderingen in gedachten en stemming (Cognitieve en emotionele symptomen)</a:t>
            </a:r>
            <a:endParaRPr lang="nl-NL" b="0" i="0" dirty="0">
              <a:effectLst/>
            </a:endParaRPr>
          </a:p>
          <a:p>
            <a:pPr lvl="1" algn="l"/>
            <a:r>
              <a:rPr lang="nl-NL" b="0" i="0" dirty="0">
                <a:solidFill>
                  <a:schemeClr val="tx1"/>
                </a:solidFill>
                <a:effectLst/>
              </a:rPr>
              <a:t>Negatieve gedachten over zichzelf, anderen of de wereld</a:t>
            </a:r>
          </a:p>
          <a:p>
            <a:pPr lvl="1" algn="l"/>
            <a:r>
              <a:rPr lang="nl-NL" b="0" i="0" dirty="0">
                <a:solidFill>
                  <a:schemeClr val="tx1"/>
                </a:solidFill>
                <a:effectLst/>
              </a:rPr>
              <a:t>Verlies van interesse in activiteiten die voorheen plezierig waren</a:t>
            </a:r>
          </a:p>
          <a:p>
            <a:pPr lvl="1" algn="l"/>
            <a:r>
              <a:rPr lang="nl-NL" b="0" i="0" dirty="0">
                <a:solidFill>
                  <a:schemeClr val="tx1"/>
                </a:solidFill>
                <a:effectLst/>
              </a:rPr>
              <a:t>Problemen met geheugen en concentratie</a:t>
            </a:r>
          </a:p>
          <a:p>
            <a:endParaRPr lang="nl-BE" dirty="0"/>
          </a:p>
        </p:txBody>
      </p:sp>
    </p:spTree>
    <p:extLst>
      <p:ext uri="{BB962C8B-B14F-4D97-AF65-F5344CB8AC3E}">
        <p14:creationId xmlns:p14="http://schemas.microsoft.com/office/powerpoint/2010/main" val="33340934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1769-1472-9771-040B-394DC6CEA991}"/>
              </a:ext>
            </a:extLst>
          </p:cNvPr>
          <p:cNvSpPr>
            <a:spLocks noGrp="1"/>
          </p:cNvSpPr>
          <p:nvPr>
            <p:ph type="title"/>
          </p:nvPr>
        </p:nvSpPr>
        <p:spPr/>
        <p:txBody>
          <a:bodyPr/>
          <a:lstStyle/>
          <a:p>
            <a:r>
              <a:rPr lang="nl-NL" dirty="0" err="1"/>
              <a:t>Kasaka</a:t>
            </a:r>
            <a:r>
              <a:rPr lang="nl-NL" dirty="0"/>
              <a:t> - </a:t>
            </a:r>
            <a:r>
              <a:rPr lang="nl-NL" dirty="0" err="1"/>
              <a:t>Nyarugusu</a:t>
            </a:r>
            <a:endParaRPr lang="nl-BE" dirty="0"/>
          </a:p>
        </p:txBody>
      </p:sp>
      <p:sp>
        <p:nvSpPr>
          <p:cNvPr id="3" name="Tijdelijke aanduiding voor inhoud 2">
            <a:extLst>
              <a:ext uri="{FF2B5EF4-FFF2-40B4-BE49-F238E27FC236}">
                <a16:creationId xmlns:a16="http://schemas.microsoft.com/office/drawing/2014/main" id="{718F3D81-F0FA-1316-04A0-AAEE13169C5A}"/>
              </a:ext>
            </a:extLst>
          </p:cNvPr>
          <p:cNvSpPr>
            <a:spLocks noGrp="1"/>
          </p:cNvSpPr>
          <p:nvPr>
            <p:ph idx="1"/>
          </p:nvPr>
        </p:nvSpPr>
        <p:spPr/>
        <p:txBody>
          <a:bodyPr/>
          <a:lstStyle/>
          <a:p>
            <a:r>
              <a:rPr lang="nl-BE" dirty="0">
                <a:hlinkClick r:id="rId2"/>
              </a:rPr>
              <a:t>https://fracarita-belgium.org/nieuws/psychiatrisch-centrum-in-kasaka-breidt-aanbod-uit-nu-ook-algemene-medische-zorg/</a:t>
            </a:r>
            <a:endParaRPr lang="nl-BE" dirty="0"/>
          </a:p>
          <a:p>
            <a:endParaRPr lang="nl-BE" dirty="0"/>
          </a:p>
          <a:p>
            <a:r>
              <a:rPr lang="nl-BE" dirty="0">
                <a:hlinkClick r:id="rId3"/>
              </a:rPr>
              <a:t>https://www.schoolforrights.be/sites/default/files/2019-03/lesmap_mijn_nieuwe_thuis.pdf</a:t>
            </a:r>
            <a:r>
              <a:rPr lang="nl-BE" dirty="0"/>
              <a:t> </a:t>
            </a:r>
          </a:p>
        </p:txBody>
      </p:sp>
    </p:spTree>
    <p:extLst>
      <p:ext uri="{BB962C8B-B14F-4D97-AF65-F5344CB8AC3E}">
        <p14:creationId xmlns:p14="http://schemas.microsoft.com/office/powerpoint/2010/main" val="2270583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89D16-F203-7B74-49C2-50B07894BDEC}"/>
              </a:ext>
            </a:extLst>
          </p:cNvPr>
          <p:cNvSpPr>
            <a:spLocks noGrp="1"/>
          </p:cNvSpPr>
          <p:nvPr>
            <p:ph type="title"/>
          </p:nvPr>
        </p:nvSpPr>
        <p:spPr/>
        <p:txBody>
          <a:bodyPr/>
          <a:lstStyle/>
          <a:p>
            <a:r>
              <a:rPr lang="nl-NL" dirty="0"/>
              <a:t>VN-vluchtelingenorganisatie = UNHCR</a:t>
            </a:r>
            <a:endParaRPr lang="nl-BE" dirty="0"/>
          </a:p>
        </p:txBody>
      </p:sp>
      <p:sp>
        <p:nvSpPr>
          <p:cNvPr id="3" name="Tijdelijke aanduiding voor inhoud 2">
            <a:extLst>
              <a:ext uri="{FF2B5EF4-FFF2-40B4-BE49-F238E27FC236}">
                <a16:creationId xmlns:a16="http://schemas.microsoft.com/office/drawing/2014/main" id="{6F4526EE-5DC6-28BD-8175-FCDFE8612F07}"/>
              </a:ext>
            </a:extLst>
          </p:cNvPr>
          <p:cNvSpPr>
            <a:spLocks noGrp="1"/>
          </p:cNvSpPr>
          <p:nvPr>
            <p:ph idx="1"/>
          </p:nvPr>
        </p:nvSpPr>
        <p:spPr/>
        <p:txBody>
          <a:bodyPr>
            <a:normAutofit fontScale="85000" lnSpcReduction="20000"/>
          </a:bodyPr>
          <a:lstStyle/>
          <a:p>
            <a:pPr marL="0" indent="0">
              <a:buNone/>
            </a:pPr>
            <a:r>
              <a:rPr lang="nl-BE" dirty="0">
                <a:hlinkClick r:id="rId2"/>
              </a:rPr>
              <a:t>https://www.unhcr.org/be/nl/over-ons</a:t>
            </a:r>
            <a:endParaRPr lang="nl-BE" dirty="0"/>
          </a:p>
          <a:p>
            <a:pPr marL="0" indent="0">
              <a:buNone/>
            </a:pPr>
            <a:r>
              <a:rPr lang="nl-BE" dirty="0"/>
              <a:t>Wie zijn we</a:t>
            </a:r>
          </a:p>
          <a:p>
            <a:pPr marL="0" indent="0">
              <a:buNone/>
            </a:pPr>
            <a:r>
              <a:rPr lang="nl-NL" b="0" i="0" dirty="0">
                <a:solidFill>
                  <a:srgbClr val="202124"/>
                </a:solidFill>
                <a:effectLst/>
                <a:latin typeface="Google Sans"/>
              </a:rPr>
              <a:t>Bureau van de Hoge Commissaris van de Verenigde Naties voor de Vluchtelingen (United Nations High </a:t>
            </a:r>
            <a:r>
              <a:rPr lang="nl-NL" b="0" i="0" dirty="0" err="1">
                <a:solidFill>
                  <a:srgbClr val="202124"/>
                </a:solidFill>
                <a:effectLst/>
                <a:latin typeface="Google Sans"/>
              </a:rPr>
              <a:t>Commissioner</a:t>
            </a:r>
            <a:r>
              <a:rPr lang="nl-NL" b="0" i="0" dirty="0">
                <a:solidFill>
                  <a:srgbClr val="202124"/>
                </a:solidFill>
                <a:effectLst/>
                <a:latin typeface="Google Sans"/>
              </a:rPr>
              <a:t> </a:t>
            </a:r>
            <a:r>
              <a:rPr lang="nl-NL" b="0" i="0" dirty="0" err="1">
                <a:solidFill>
                  <a:srgbClr val="202124"/>
                </a:solidFill>
                <a:effectLst/>
                <a:latin typeface="Google Sans"/>
              </a:rPr>
              <a:t>for</a:t>
            </a:r>
            <a:r>
              <a:rPr lang="nl-NL" b="0" i="0" dirty="0">
                <a:solidFill>
                  <a:srgbClr val="202124"/>
                </a:solidFill>
                <a:effectLst/>
                <a:latin typeface="Google Sans"/>
              </a:rPr>
              <a:t> </a:t>
            </a:r>
            <a:r>
              <a:rPr lang="nl-NL" b="0" i="0" dirty="0" err="1">
                <a:solidFill>
                  <a:srgbClr val="202124"/>
                </a:solidFill>
                <a:effectLst/>
                <a:latin typeface="Google Sans"/>
              </a:rPr>
              <a:t>Refugees</a:t>
            </a:r>
            <a:r>
              <a:rPr lang="nl-NL" b="0" i="0" dirty="0">
                <a:solidFill>
                  <a:srgbClr val="202124"/>
                </a:solidFill>
                <a:effectLst/>
                <a:latin typeface="Google Sans"/>
              </a:rPr>
              <a:t>)</a:t>
            </a:r>
          </a:p>
          <a:p>
            <a:pPr marL="0" indent="0">
              <a:buNone/>
            </a:pPr>
            <a:endParaRPr lang="nl-NL" dirty="0">
              <a:solidFill>
                <a:srgbClr val="202124"/>
              </a:solidFill>
              <a:latin typeface="Google Sans"/>
            </a:endParaRPr>
          </a:p>
          <a:p>
            <a:pPr marL="0" indent="0">
              <a:buNone/>
            </a:pPr>
            <a:r>
              <a:rPr lang="nl-BE" dirty="0">
                <a:hlinkClick r:id="rId3"/>
              </a:rPr>
              <a:t>https://www.unhcr.org/be/nl</a:t>
            </a:r>
            <a:r>
              <a:rPr lang="nl-NL" dirty="0">
                <a:solidFill>
                  <a:srgbClr val="202124"/>
                </a:solidFill>
                <a:latin typeface="Google Sans"/>
              </a:rPr>
              <a:t> </a:t>
            </a:r>
          </a:p>
          <a:p>
            <a:pPr marL="0" indent="0">
              <a:buNone/>
            </a:pPr>
            <a:r>
              <a:rPr lang="nl-BE" dirty="0"/>
              <a:t>https://www.unhcr.org/be/nl/activiteiten/onderwijs</a:t>
            </a:r>
          </a:p>
          <a:p>
            <a:pPr marL="0" indent="0">
              <a:buNone/>
            </a:pPr>
            <a:endParaRPr lang="nl-BE" dirty="0"/>
          </a:p>
          <a:p>
            <a:pPr marL="0" indent="0">
              <a:buNone/>
            </a:pPr>
            <a:r>
              <a:rPr lang="nl-BE" dirty="0"/>
              <a:t>Vluchtelingen aan het woord</a:t>
            </a:r>
          </a:p>
          <a:p>
            <a:pPr marL="0" indent="0">
              <a:buNone/>
            </a:pPr>
            <a:endParaRPr lang="nl-BE" dirty="0"/>
          </a:p>
          <a:p>
            <a:pPr marL="0" indent="0">
              <a:buNone/>
            </a:pPr>
            <a:endParaRPr lang="nl-BE" dirty="0"/>
          </a:p>
        </p:txBody>
      </p:sp>
      <p:pic>
        <p:nvPicPr>
          <p:cNvPr id="5" name="Afbeelding 4" descr="Afbeelding met logo, Lettertype, tekst, ontwerp&#10;&#10;Automatisch gegenereerde beschrijving">
            <a:extLst>
              <a:ext uri="{FF2B5EF4-FFF2-40B4-BE49-F238E27FC236}">
                <a16:creationId xmlns:a16="http://schemas.microsoft.com/office/drawing/2014/main" id="{EEED4FFA-92F0-9D44-E55C-4373FE909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2886576"/>
            <a:ext cx="2143125" cy="2143125"/>
          </a:xfrm>
          <a:prstGeom prst="rect">
            <a:avLst/>
          </a:prstGeom>
        </p:spPr>
      </p:pic>
    </p:spTree>
    <p:extLst>
      <p:ext uri="{BB962C8B-B14F-4D97-AF65-F5344CB8AC3E}">
        <p14:creationId xmlns:p14="http://schemas.microsoft.com/office/powerpoint/2010/main" val="1943035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1539F-71FF-2AB6-00F8-AFF2D4667F86}"/>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D37AB30C-42AD-1CD7-419D-6C0A9F56DA38}"/>
              </a:ext>
            </a:extLst>
          </p:cNvPr>
          <p:cNvSpPr>
            <a:spLocks noGrp="1"/>
          </p:cNvSpPr>
          <p:nvPr>
            <p:ph idx="1"/>
          </p:nvPr>
        </p:nvSpPr>
        <p:spPr/>
        <p:txBody>
          <a:bodyPr/>
          <a:lstStyle/>
          <a:p>
            <a:r>
              <a:rPr lang="nl-BE" dirty="0">
                <a:hlinkClick r:id="rId2"/>
              </a:rPr>
              <a:t>https://www.unhcr.org/be/wp-content/uploads/sites/46/2018/08/NL-Belgi%C3%AB-PDF-12-15-Activiteitengids.pdf</a:t>
            </a:r>
            <a:endParaRPr lang="nl-BE" dirty="0"/>
          </a:p>
          <a:p>
            <a:r>
              <a:rPr lang="nl-BE" dirty="0">
                <a:hlinkClick r:id="rId3"/>
              </a:rPr>
              <a:t>https://www.unhcr.org/be/wp-content/uploads/sites/46/2018/08/NL-Belgi%C3%AB-15-18-Activiteitengids.pdf</a:t>
            </a:r>
            <a:r>
              <a:rPr lang="nl-BE" dirty="0"/>
              <a:t> </a:t>
            </a:r>
          </a:p>
        </p:txBody>
      </p:sp>
    </p:spTree>
    <p:extLst>
      <p:ext uri="{BB962C8B-B14F-4D97-AF65-F5344CB8AC3E}">
        <p14:creationId xmlns:p14="http://schemas.microsoft.com/office/powerpoint/2010/main" val="2213149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3EA09-2BEA-E425-89FD-924D291EE926}"/>
              </a:ext>
            </a:extLst>
          </p:cNvPr>
          <p:cNvSpPr>
            <a:spLocks noGrp="1"/>
          </p:cNvSpPr>
          <p:nvPr>
            <p:ph type="title"/>
          </p:nvPr>
        </p:nvSpPr>
        <p:spPr/>
        <p:txBody>
          <a:bodyPr/>
          <a:lstStyle/>
          <a:p>
            <a:r>
              <a:rPr lang="nl-NL" dirty="0"/>
              <a:t>Geschiedenis </a:t>
            </a:r>
            <a:endParaRPr lang="nl-BE" dirty="0"/>
          </a:p>
        </p:txBody>
      </p:sp>
      <p:sp>
        <p:nvSpPr>
          <p:cNvPr id="3" name="Tijdelijke aanduiding voor inhoud 2">
            <a:extLst>
              <a:ext uri="{FF2B5EF4-FFF2-40B4-BE49-F238E27FC236}">
                <a16:creationId xmlns:a16="http://schemas.microsoft.com/office/drawing/2014/main" id="{4FDD9050-9A9C-BBEC-0351-1724E87FE2E5}"/>
              </a:ext>
            </a:extLst>
          </p:cNvPr>
          <p:cNvSpPr>
            <a:spLocks noGrp="1"/>
          </p:cNvSpPr>
          <p:nvPr>
            <p:ph idx="1"/>
          </p:nvPr>
        </p:nvSpPr>
        <p:spPr/>
        <p:txBody>
          <a:bodyPr>
            <a:normAutofit fontScale="85000" lnSpcReduction="10000"/>
          </a:bodyPr>
          <a:lstStyle/>
          <a:p>
            <a:r>
              <a:rPr lang="nl-NL" b="0" i="0" dirty="0">
                <a:solidFill>
                  <a:srgbClr val="374151"/>
                </a:solidFill>
                <a:effectLst/>
                <a:latin typeface="Söhne"/>
              </a:rPr>
              <a:t>Het behandelen van het onderwerp migratie en trauma in relatie tot de wereldoorlogen kan een gevoelig onderwerp zijn</a:t>
            </a:r>
          </a:p>
          <a:p>
            <a:r>
              <a:rPr lang="nl-NL" dirty="0">
                <a:solidFill>
                  <a:srgbClr val="374151"/>
                </a:solidFill>
                <a:latin typeface="Söhne"/>
              </a:rPr>
              <a:t>H</a:t>
            </a:r>
            <a:r>
              <a:rPr lang="nl-NL" b="0" i="0" dirty="0">
                <a:solidFill>
                  <a:srgbClr val="374151"/>
                </a:solidFill>
                <a:effectLst/>
                <a:latin typeface="Söhne"/>
              </a:rPr>
              <a:t>et kan ook een waardevolle en educatieve ervaring zijn voor leerlingen tussen 12 en 18 jaar oud</a:t>
            </a:r>
            <a:endParaRPr lang="nl-BE" dirty="0"/>
          </a:p>
          <a:p>
            <a:r>
              <a:rPr lang="nl-NL" dirty="0">
                <a:solidFill>
                  <a:srgbClr val="374151"/>
                </a:solidFill>
              </a:rPr>
              <a:t>Leerlingen de kans geven om hun historisch begrip te verdiepen en empathie te ontwikkelen voor de menselijke ervaringen achter migratie en trauma tijdens de wereldoorlogen in België</a:t>
            </a:r>
          </a:p>
          <a:p>
            <a:r>
              <a:rPr lang="nl-BE" dirty="0">
                <a:solidFill>
                  <a:srgbClr val="374151"/>
                </a:solidFill>
                <a:hlinkClick r:id="rId2"/>
              </a:rPr>
              <a:t>https://brabantinbeelden.nl/verhalen/belgische-vluchtelingen</a:t>
            </a:r>
            <a:endParaRPr lang="nl-BE" dirty="0">
              <a:solidFill>
                <a:srgbClr val="374151"/>
              </a:solidFill>
            </a:endParaRPr>
          </a:p>
        </p:txBody>
      </p:sp>
    </p:spTree>
    <p:extLst>
      <p:ext uri="{BB962C8B-B14F-4D97-AF65-F5344CB8AC3E}">
        <p14:creationId xmlns:p14="http://schemas.microsoft.com/office/powerpoint/2010/main" val="3437292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C4F93-1792-7A24-F517-B5E8CB6DA273}"/>
              </a:ext>
            </a:extLst>
          </p:cNvPr>
          <p:cNvSpPr>
            <a:spLocks noGrp="1"/>
          </p:cNvSpPr>
          <p:nvPr>
            <p:ph type="title"/>
          </p:nvPr>
        </p:nvSpPr>
        <p:spPr/>
        <p:txBody>
          <a:bodyPr/>
          <a:lstStyle/>
          <a:p>
            <a:r>
              <a:rPr lang="nl-NL" dirty="0"/>
              <a:t>Suggesties </a:t>
            </a:r>
            <a:endParaRPr lang="nl-BE" dirty="0"/>
          </a:p>
        </p:txBody>
      </p:sp>
      <p:sp>
        <p:nvSpPr>
          <p:cNvPr id="3" name="Tijdelijke aanduiding voor inhoud 2">
            <a:extLst>
              <a:ext uri="{FF2B5EF4-FFF2-40B4-BE49-F238E27FC236}">
                <a16:creationId xmlns:a16="http://schemas.microsoft.com/office/drawing/2014/main" id="{2648EDC3-6566-F807-E13A-86069903AA86}"/>
              </a:ext>
            </a:extLst>
          </p:cNvPr>
          <p:cNvSpPr>
            <a:spLocks noGrp="1"/>
          </p:cNvSpPr>
          <p:nvPr>
            <p:ph idx="1"/>
          </p:nvPr>
        </p:nvSpPr>
        <p:spPr/>
        <p:txBody>
          <a:bodyPr>
            <a:normAutofit fontScale="55000" lnSpcReduction="20000"/>
          </a:bodyPr>
          <a:lstStyle/>
          <a:p>
            <a:r>
              <a:rPr lang="nl-NL" b="1" i="0" dirty="0">
                <a:solidFill>
                  <a:srgbClr val="374151"/>
                </a:solidFill>
                <a:effectLst/>
              </a:rPr>
              <a:t>Historische context bieden</a:t>
            </a:r>
            <a:endParaRPr lang="nl-NL" b="1" dirty="0">
              <a:solidFill>
                <a:srgbClr val="374151"/>
              </a:solidFill>
            </a:endParaRPr>
          </a:p>
          <a:p>
            <a:pPr marL="400050" lvl="1" indent="0">
              <a:buNone/>
            </a:pPr>
            <a:r>
              <a:rPr lang="nl-BE" sz="2900" dirty="0">
                <a:solidFill>
                  <a:srgbClr val="374151"/>
                </a:solidFill>
                <a:hlinkClick r:id="rId2">
                  <a:extLst>
                    <a:ext uri="{A12FA001-AC4F-418D-AE19-62706E023703}">
                      <ahyp:hlinkClr xmlns:ahyp="http://schemas.microsoft.com/office/drawing/2018/hyperlinkcolor" val="tx"/>
                    </a:ext>
                  </a:extLst>
                </a:hlinkClick>
              </a:rPr>
              <a:t>https://www.youtube.com/results?search_query=Kleine+handen+in+een+grote+oorlog</a:t>
            </a:r>
            <a:r>
              <a:rPr lang="nl-BE" sz="2900" dirty="0">
                <a:solidFill>
                  <a:srgbClr val="374151"/>
                </a:solidFill>
              </a:rPr>
              <a:t> </a:t>
            </a:r>
          </a:p>
          <a:p>
            <a:pPr marL="400050" lvl="1" indent="0">
              <a:buNone/>
            </a:pPr>
            <a:r>
              <a:rPr lang="nl-NL" sz="2900" dirty="0">
                <a:solidFill>
                  <a:srgbClr val="374151"/>
                </a:solidFill>
              </a:rPr>
              <a:t>Historische context over de wereldoorlogen schetsen met specifieke aandacht voor België. Bespreek de oorzaken, gevolgen en impact op individuen en gemeenschappen.</a:t>
            </a:r>
          </a:p>
          <a:p>
            <a:pPr marL="400050" lvl="1" indent="0">
              <a:buNone/>
            </a:pPr>
            <a:endParaRPr lang="nl-NL" sz="2900" dirty="0">
              <a:solidFill>
                <a:srgbClr val="374151"/>
              </a:solidFill>
            </a:endParaRPr>
          </a:p>
          <a:p>
            <a:r>
              <a:rPr lang="nl-NL" b="1" i="0" dirty="0">
                <a:solidFill>
                  <a:srgbClr val="374151"/>
                </a:solidFill>
                <a:effectLst/>
              </a:rPr>
              <a:t>Persoonlijke verhalen delen</a:t>
            </a:r>
            <a:br>
              <a:rPr lang="nl-NL" dirty="0">
                <a:solidFill>
                  <a:srgbClr val="374151"/>
                </a:solidFill>
              </a:rPr>
            </a:br>
            <a:r>
              <a:rPr lang="nl-NL" b="0" i="0" dirty="0">
                <a:solidFill>
                  <a:srgbClr val="374151"/>
                </a:solidFill>
                <a:effectLst/>
              </a:rPr>
              <a:t>Dit kan het verhaal zijn van soldaten, vluchtelingen of families die gedwongen waren te verhuizen.</a:t>
            </a:r>
          </a:p>
          <a:p>
            <a:endParaRPr lang="nl-NL" b="0" i="0" dirty="0">
              <a:solidFill>
                <a:srgbClr val="374151"/>
              </a:solidFill>
              <a:effectLst/>
            </a:endParaRPr>
          </a:p>
          <a:p>
            <a:r>
              <a:rPr lang="nl-NL" b="1" i="0" dirty="0">
                <a:solidFill>
                  <a:srgbClr val="374151"/>
                </a:solidFill>
                <a:effectLst/>
              </a:rPr>
              <a:t>Literatuur en Kunst</a:t>
            </a:r>
            <a:endParaRPr lang="nl-NL" b="0" i="0" dirty="0">
              <a:solidFill>
                <a:srgbClr val="374151"/>
              </a:solidFill>
              <a:effectLst/>
            </a:endParaRPr>
          </a:p>
          <a:p>
            <a:pPr marL="457200" lvl="1" indent="0">
              <a:buNone/>
            </a:pPr>
            <a:r>
              <a:rPr lang="nl-NL" sz="2700" dirty="0">
                <a:solidFill>
                  <a:srgbClr val="374151"/>
                </a:solidFill>
              </a:rPr>
              <a:t>Integreer literaire werken, poëzie, en kunstwerken die het perspectief van migranten en slachtoffers van trauma tijdens de wereldoorlogen belichten. Dit kan leerlingen helpen om empathie te ontwikkelen en een dieper begrip te krijgen.</a:t>
            </a:r>
          </a:p>
          <a:p>
            <a:pPr marL="457200" lvl="1" indent="0">
              <a:buNone/>
            </a:pPr>
            <a:endParaRPr lang="nl-NL" sz="2700" dirty="0">
              <a:solidFill>
                <a:srgbClr val="374151"/>
              </a:solidFill>
            </a:endParaRPr>
          </a:p>
          <a:p>
            <a:r>
              <a:rPr lang="nl-NL" b="1" i="0" dirty="0">
                <a:solidFill>
                  <a:srgbClr val="374151"/>
                </a:solidFill>
                <a:effectLst/>
              </a:rPr>
              <a:t>Gastdocenten of gastsprekers uitnodigen</a:t>
            </a:r>
            <a:endParaRPr lang="nl-NL" b="0" i="0" dirty="0">
              <a:solidFill>
                <a:srgbClr val="374151"/>
              </a:solidFill>
              <a:effectLst/>
            </a:endParaRPr>
          </a:p>
          <a:p>
            <a:pPr marL="457200" lvl="1" indent="0">
              <a:buNone/>
            </a:pPr>
            <a:r>
              <a:rPr lang="nl-NL" sz="2700" dirty="0">
                <a:solidFill>
                  <a:srgbClr val="374151"/>
                </a:solidFill>
              </a:rPr>
              <a:t>Zoals historici, overlevenden van oorlogen, of experts op het gebied van migratie en trauma, om met de leerlingen te praten en hun persoonlijke ervaringen te delen.</a:t>
            </a:r>
          </a:p>
          <a:p>
            <a:pPr marL="0" indent="0">
              <a:buNone/>
            </a:pPr>
            <a:endParaRPr lang="nl-BE" dirty="0"/>
          </a:p>
        </p:txBody>
      </p:sp>
    </p:spTree>
    <p:extLst>
      <p:ext uri="{BB962C8B-B14F-4D97-AF65-F5344CB8AC3E}">
        <p14:creationId xmlns:p14="http://schemas.microsoft.com/office/powerpoint/2010/main" val="23689735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9B446-4929-C9BA-3418-3AFEC597DD84}"/>
              </a:ext>
            </a:extLst>
          </p:cNvPr>
          <p:cNvSpPr>
            <a:spLocks noGrp="1"/>
          </p:cNvSpPr>
          <p:nvPr>
            <p:ph type="title"/>
          </p:nvPr>
        </p:nvSpPr>
        <p:spPr/>
        <p:txBody>
          <a:bodyPr/>
          <a:lstStyle/>
          <a:p>
            <a:r>
              <a:rPr lang="nl-NL" dirty="0"/>
              <a:t>Suggesties</a:t>
            </a:r>
            <a:endParaRPr lang="nl-BE" dirty="0"/>
          </a:p>
        </p:txBody>
      </p:sp>
      <p:sp>
        <p:nvSpPr>
          <p:cNvPr id="3" name="Tijdelijke aanduiding voor inhoud 2">
            <a:extLst>
              <a:ext uri="{FF2B5EF4-FFF2-40B4-BE49-F238E27FC236}">
                <a16:creationId xmlns:a16="http://schemas.microsoft.com/office/drawing/2014/main" id="{1DADA1C0-85F4-1798-F1AC-F7C3CDF64D07}"/>
              </a:ext>
            </a:extLst>
          </p:cNvPr>
          <p:cNvSpPr>
            <a:spLocks noGrp="1"/>
          </p:cNvSpPr>
          <p:nvPr>
            <p:ph idx="1"/>
          </p:nvPr>
        </p:nvSpPr>
        <p:spPr/>
        <p:txBody>
          <a:bodyPr>
            <a:normAutofit fontScale="70000" lnSpcReduction="20000"/>
          </a:bodyPr>
          <a:lstStyle/>
          <a:p>
            <a:r>
              <a:rPr lang="nl-NL" b="1" i="0" dirty="0">
                <a:solidFill>
                  <a:srgbClr val="374151"/>
                </a:solidFill>
                <a:effectLst/>
              </a:rPr>
              <a:t>Interactieve activiteiten</a:t>
            </a:r>
            <a:endParaRPr lang="nl-NL" b="0" i="0" dirty="0">
              <a:solidFill>
                <a:srgbClr val="374151"/>
              </a:solidFill>
              <a:effectLst/>
            </a:endParaRPr>
          </a:p>
          <a:p>
            <a:pPr marL="457200" lvl="1" indent="0">
              <a:buNone/>
            </a:pPr>
            <a:r>
              <a:rPr lang="nl-NL" b="0" i="0" dirty="0">
                <a:solidFill>
                  <a:srgbClr val="374151"/>
                </a:solidFill>
                <a:effectLst/>
              </a:rPr>
              <a:t>Discussies, rollenspellen, of simulaties die leerlingen helpen zich in te leven in de ervaringen van mensen die betrokken waren bij migratie tijdens de wereldoorlogen.</a:t>
            </a:r>
          </a:p>
          <a:p>
            <a:r>
              <a:rPr lang="nl-NL" b="1" i="0" dirty="0">
                <a:solidFill>
                  <a:srgbClr val="374151"/>
                </a:solidFill>
                <a:effectLst/>
              </a:rPr>
              <a:t>Onderzoek en projecten</a:t>
            </a:r>
            <a:endParaRPr lang="nl-NL" b="0" i="0" dirty="0">
              <a:solidFill>
                <a:srgbClr val="374151"/>
              </a:solidFill>
              <a:effectLst/>
            </a:endParaRPr>
          </a:p>
          <a:p>
            <a:pPr marL="457200" lvl="1" indent="0">
              <a:buNone/>
            </a:pPr>
            <a:r>
              <a:rPr lang="nl-NL" b="0" i="0" dirty="0">
                <a:solidFill>
                  <a:srgbClr val="374151"/>
                </a:solidFill>
                <a:effectLst/>
              </a:rPr>
              <a:t>Moedig leerlingen aan om zelfstandig onderzoek te doen naar specifieke gevallen van migratie en trauma tijdens de wereldoorlogen in België. Laat hen presentaties, essays of creatieve projecten maken om hun bevindingen te delen.</a:t>
            </a:r>
          </a:p>
          <a:p>
            <a:r>
              <a:rPr lang="nl-NL" b="1" i="0" dirty="0">
                <a:solidFill>
                  <a:srgbClr val="374151"/>
                </a:solidFill>
                <a:effectLst/>
              </a:rPr>
              <a:t>Bezoek aan historische locaties of musea</a:t>
            </a:r>
            <a:endParaRPr lang="nl-NL" b="0" i="0" dirty="0">
              <a:solidFill>
                <a:srgbClr val="374151"/>
              </a:solidFill>
              <a:effectLst/>
            </a:endParaRPr>
          </a:p>
          <a:p>
            <a:pPr marL="457200" lvl="1" indent="0">
              <a:buNone/>
            </a:pPr>
            <a:r>
              <a:rPr lang="nl-NL" b="0" i="0" dirty="0">
                <a:solidFill>
                  <a:srgbClr val="374151"/>
                </a:solidFill>
                <a:effectLst/>
              </a:rPr>
              <a:t>Als het mogelijk is, organiseer een excursie naar historische locaties of musea die gerelateerd zijn aan de wereldoorlogen. Dit kan een krachtige manier zijn om de impact van de gebeurtenissen te visualiseren.</a:t>
            </a:r>
          </a:p>
          <a:p>
            <a:r>
              <a:rPr lang="nl-NL" b="1" i="0" dirty="0">
                <a:solidFill>
                  <a:srgbClr val="374151"/>
                </a:solidFill>
                <a:effectLst/>
              </a:rPr>
              <a:t>Ruimte voor persoonlijke reflectie</a:t>
            </a:r>
            <a:endParaRPr lang="nl-NL" b="0" i="0" dirty="0">
              <a:solidFill>
                <a:srgbClr val="374151"/>
              </a:solidFill>
              <a:effectLst/>
            </a:endParaRPr>
          </a:p>
          <a:p>
            <a:pPr marL="457200" lvl="1" indent="0">
              <a:buNone/>
            </a:pPr>
            <a:r>
              <a:rPr lang="nl-NL" b="0" i="0" dirty="0">
                <a:solidFill>
                  <a:srgbClr val="374151"/>
                </a:solidFill>
                <a:effectLst/>
              </a:rPr>
              <a:t>Moedig leerlingen aan om hun gedachten en emoties te uiten door middel van dagboekschrijven, kunstprojecten of groepsdiscussies. Het is belangrijk om een veilige ruimte te bieden voor reflectie.</a:t>
            </a:r>
          </a:p>
          <a:p>
            <a:pPr marL="0" indent="0">
              <a:buNone/>
            </a:pPr>
            <a:endParaRPr lang="nl-BE" dirty="0"/>
          </a:p>
        </p:txBody>
      </p:sp>
    </p:spTree>
    <p:extLst>
      <p:ext uri="{BB962C8B-B14F-4D97-AF65-F5344CB8AC3E}">
        <p14:creationId xmlns:p14="http://schemas.microsoft.com/office/powerpoint/2010/main" val="17603231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B9F3B-8DBE-B629-9622-24E1FDB348DA}"/>
              </a:ext>
            </a:extLst>
          </p:cNvPr>
          <p:cNvSpPr>
            <a:spLocks noGrp="1"/>
          </p:cNvSpPr>
          <p:nvPr>
            <p:ph type="title"/>
          </p:nvPr>
        </p:nvSpPr>
        <p:spPr/>
        <p:txBody>
          <a:bodyPr/>
          <a:lstStyle/>
          <a:p>
            <a:r>
              <a:rPr lang="nl-NL" dirty="0"/>
              <a:t>Techniek</a:t>
            </a:r>
            <a:endParaRPr lang="nl-BE" dirty="0"/>
          </a:p>
        </p:txBody>
      </p:sp>
      <p:sp>
        <p:nvSpPr>
          <p:cNvPr id="3" name="Tijdelijke aanduiding voor inhoud 2">
            <a:extLst>
              <a:ext uri="{FF2B5EF4-FFF2-40B4-BE49-F238E27FC236}">
                <a16:creationId xmlns:a16="http://schemas.microsoft.com/office/drawing/2014/main" id="{852F1608-D4CE-6ECB-EF0C-48BB91B7CDD4}"/>
              </a:ext>
            </a:extLst>
          </p:cNvPr>
          <p:cNvSpPr>
            <a:spLocks noGrp="1"/>
          </p:cNvSpPr>
          <p:nvPr>
            <p:ph idx="1"/>
          </p:nvPr>
        </p:nvSpPr>
        <p:spPr/>
        <p:txBody>
          <a:bodyPr>
            <a:normAutofit fontScale="92500"/>
          </a:bodyPr>
          <a:lstStyle/>
          <a:p>
            <a:r>
              <a:rPr lang="nl-NL" dirty="0"/>
              <a:t>Hoe maak je met weinig materiaal speelgoed?</a:t>
            </a:r>
          </a:p>
          <a:p>
            <a:r>
              <a:rPr lang="nl-NL" dirty="0"/>
              <a:t>Welke oplossing kan je bedenken voor praktische problemen die kunnen opduiken? </a:t>
            </a:r>
          </a:p>
          <a:p>
            <a:pPr lvl="1"/>
            <a:r>
              <a:rPr lang="nl-NL" dirty="0"/>
              <a:t>Bij koude/hitte?</a:t>
            </a:r>
          </a:p>
          <a:p>
            <a:pPr lvl="1"/>
            <a:r>
              <a:rPr lang="nl-NL" dirty="0"/>
              <a:t>Bij droogte/overstroming</a:t>
            </a:r>
          </a:p>
          <a:p>
            <a:r>
              <a:rPr lang="nl-NL" dirty="0"/>
              <a:t>Uitdagingen in onderwijs, gezondheidszorg, vervoer, sport, … </a:t>
            </a:r>
          </a:p>
          <a:p>
            <a:r>
              <a:rPr lang="nl-NL" dirty="0"/>
              <a:t>Voor de eerste graad </a:t>
            </a:r>
            <a:r>
              <a:rPr lang="nl-BE" sz="2800" u="sng" dirty="0">
                <a:solidFill>
                  <a:srgbClr val="800080"/>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https://www.jongeontdekkers.be/</a:t>
            </a:r>
            <a:r>
              <a:rPr lang="nl-BE" sz="2800" u="sng" dirty="0">
                <a:solidFill>
                  <a:srgbClr val="0563C1"/>
                </a:solidFill>
                <a:latin typeface="Calibri" panose="020F0502020204030204" pitchFamily="34" charset="0"/>
                <a:ea typeface="Calibri" panose="020F0502020204030204" pitchFamily="34" charset="0"/>
              </a:rPr>
              <a:t> </a:t>
            </a:r>
            <a:endParaRPr lang="nl-BE" sz="2800" u="sng" dirty="0">
              <a:solidFill>
                <a:srgbClr val="0563C1"/>
              </a:solidFill>
              <a:latin typeface="Calibri" panose="020F0502020204030204" pitchFamily="34" charset="0"/>
            </a:endParaRPr>
          </a:p>
          <a:p>
            <a:endParaRPr lang="nl-NL" dirty="0"/>
          </a:p>
          <a:p>
            <a:pPr marL="0" indent="0">
              <a:buNone/>
            </a:pPr>
            <a:endParaRPr lang="nl-BE" dirty="0"/>
          </a:p>
        </p:txBody>
      </p:sp>
    </p:spTree>
    <p:extLst>
      <p:ext uri="{BB962C8B-B14F-4D97-AF65-F5344CB8AC3E}">
        <p14:creationId xmlns:p14="http://schemas.microsoft.com/office/powerpoint/2010/main" val="369290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3A6F1-3A29-61C0-8611-504AF124EDC1}"/>
              </a:ext>
            </a:extLst>
          </p:cNvPr>
          <p:cNvSpPr>
            <a:spLocks noGrp="1"/>
          </p:cNvSpPr>
          <p:nvPr>
            <p:ph type="title"/>
          </p:nvPr>
        </p:nvSpPr>
        <p:spPr/>
        <p:txBody>
          <a:bodyPr/>
          <a:lstStyle/>
          <a:p>
            <a:r>
              <a:rPr lang="nl-NL" dirty="0"/>
              <a:t>Programma</a:t>
            </a:r>
            <a:endParaRPr lang="nl-BE" dirty="0"/>
          </a:p>
        </p:txBody>
      </p:sp>
      <p:sp>
        <p:nvSpPr>
          <p:cNvPr id="3" name="Tijdelijke aanduiding voor inhoud 2">
            <a:extLst>
              <a:ext uri="{FF2B5EF4-FFF2-40B4-BE49-F238E27FC236}">
                <a16:creationId xmlns:a16="http://schemas.microsoft.com/office/drawing/2014/main" id="{421FA5E3-785A-0958-91A6-C9DE69218317}"/>
              </a:ext>
            </a:extLst>
          </p:cNvPr>
          <p:cNvSpPr>
            <a:spLocks noGrp="1"/>
          </p:cNvSpPr>
          <p:nvPr>
            <p:ph idx="1"/>
          </p:nvPr>
        </p:nvSpPr>
        <p:spPr/>
        <p:txBody>
          <a:bodyPr>
            <a:normAutofit fontScale="92500" lnSpcReduction="10000"/>
          </a:bodyPr>
          <a:lstStyle/>
          <a:p>
            <a:r>
              <a:rPr lang="nl-NL" dirty="0" err="1"/>
              <a:t>Kahoot</a:t>
            </a:r>
            <a:endParaRPr lang="nl-NL" dirty="0"/>
          </a:p>
          <a:p>
            <a:r>
              <a:rPr lang="nl-NL" dirty="0" err="1"/>
              <a:t>TeGek</a:t>
            </a:r>
            <a:endParaRPr lang="nl-NL" dirty="0"/>
          </a:p>
          <a:p>
            <a:r>
              <a:rPr lang="nl-NL" dirty="0"/>
              <a:t>Insteek voor nieuwkomers</a:t>
            </a:r>
          </a:p>
          <a:p>
            <a:pPr lvl="1"/>
            <a:r>
              <a:rPr lang="nl-NL" dirty="0"/>
              <a:t>Fracarita Belgium</a:t>
            </a:r>
          </a:p>
          <a:p>
            <a:pPr lvl="1"/>
            <a:r>
              <a:rPr lang="nl-NL" dirty="0"/>
              <a:t>Duurzame ontwikkelingsdoelen</a:t>
            </a:r>
          </a:p>
          <a:p>
            <a:pPr lvl="1"/>
            <a:r>
              <a:rPr lang="nl-NL" dirty="0"/>
              <a:t>NAVO – NATO</a:t>
            </a:r>
          </a:p>
          <a:p>
            <a:r>
              <a:rPr lang="nl-NL" dirty="0">
                <a:solidFill>
                  <a:srgbClr val="DD8A06">
                    <a:alpha val="25000"/>
                  </a:srgbClr>
                </a:solidFill>
              </a:rPr>
              <a:t>Campagne 2024</a:t>
            </a:r>
          </a:p>
          <a:p>
            <a:r>
              <a:rPr lang="nl-NL" dirty="0">
                <a:solidFill>
                  <a:srgbClr val="DD8A06">
                    <a:alpha val="25000"/>
                  </a:srgbClr>
                </a:solidFill>
              </a:rPr>
              <a:t>Insteek vanuit de vakken</a:t>
            </a:r>
          </a:p>
          <a:p>
            <a:r>
              <a:rPr lang="nl-NL" dirty="0">
                <a:solidFill>
                  <a:srgbClr val="DD8A06">
                    <a:alpha val="25000"/>
                  </a:srgbClr>
                </a:solidFill>
              </a:rPr>
              <a:t>Hoe aan de slag met het materiaal?</a:t>
            </a:r>
          </a:p>
          <a:p>
            <a:endParaRPr lang="nl-NL" dirty="0">
              <a:solidFill>
                <a:srgbClr val="DD8A06">
                  <a:alpha val="25000"/>
                </a:srgbClr>
              </a:solidFill>
            </a:endParaRPr>
          </a:p>
          <a:p>
            <a:endParaRPr lang="nl-NL" dirty="0"/>
          </a:p>
        </p:txBody>
      </p:sp>
    </p:spTree>
    <p:extLst>
      <p:ext uri="{BB962C8B-B14F-4D97-AF65-F5344CB8AC3E}">
        <p14:creationId xmlns:p14="http://schemas.microsoft.com/office/powerpoint/2010/main" val="25367185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5A598-BF9A-DDEB-4EB9-F7030541A88E}"/>
              </a:ext>
            </a:extLst>
          </p:cNvPr>
          <p:cNvSpPr>
            <a:spLocks noGrp="1"/>
          </p:cNvSpPr>
          <p:nvPr>
            <p:ph type="title"/>
          </p:nvPr>
        </p:nvSpPr>
        <p:spPr/>
        <p:txBody>
          <a:bodyPr/>
          <a:lstStyle/>
          <a:p>
            <a:r>
              <a:rPr lang="nl-NL" dirty="0"/>
              <a:t>GGFL</a:t>
            </a:r>
            <a:endParaRPr lang="nl-BE" dirty="0"/>
          </a:p>
        </p:txBody>
      </p:sp>
      <p:sp>
        <p:nvSpPr>
          <p:cNvPr id="3" name="Tijdelijke aanduiding voor inhoud 2">
            <a:extLst>
              <a:ext uri="{FF2B5EF4-FFF2-40B4-BE49-F238E27FC236}">
                <a16:creationId xmlns:a16="http://schemas.microsoft.com/office/drawing/2014/main" id="{B6FDDB74-F962-D348-B272-D5D55C2FD739}"/>
              </a:ext>
            </a:extLst>
          </p:cNvPr>
          <p:cNvSpPr>
            <a:spLocks noGrp="1"/>
          </p:cNvSpPr>
          <p:nvPr>
            <p:ph idx="1"/>
          </p:nvPr>
        </p:nvSpPr>
        <p:spPr/>
        <p:txBody>
          <a:bodyPr/>
          <a:lstStyle/>
          <a:p>
            <a:pPr marL="0" indent="0">
              <a:buNone/>
            </a:pPr>
            <a:r>
              <a:rPr lang="nl-BE" dirty="0">
                <a:hlinkClick r:id="rId2"/>
              </a:rPr>
              <a:t>https://www.gezondleven.be/files/preventiepeiling/Inspiratiegids-lokale-besturen.pdf</a:t>
            </a:r>
            <a:endParaRPr lang="nl-BE" dirty="0"/>
          </a:p>
          <a:p>
            <a:pPr marL="0" indent="0">
              <a:buNone/>
            </a:pPr>
            <a:r>
              <a:rPr lang="nl-BE" dirty="0">
                <a:hlinkClick r:id="rId3"/>
              </a:rPr>
              <a:t>https://www.gezondleven.be/files/jaarverslag-2021.pdf</a:t>
            </a:r>
            <a:r>
              <a:rPr lang="nl-BE" dirty="0"/>
              <a:t> </a:t>
            </a:r>
          </a:p>
        </p:txBody>
      </p:sp>
    </p:spTree>
    <p:extLst>
      <p:ext uri="{BB962C8B-B14F-4D97-AF65-F5344CB8AC3E}">
        <p14:creationId xmlns:p14="http://schemas.microsoft.com/office/powerpoint/2010/main" val="2501337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tekst, schermopname, Lettertype, ontwerp&#10;&#10;Automatisch gegenereerde beschrijving">
            <a:extLst>
              <a:ext uri="{FF2B5EF4-FFF2-40B4-BE49-F238E27FC236}">
                <a16:creationId xmlns:a16="http://schemas.microsoft.com/office/drawing/2014/main" id="{D51006D3-AE01-7E7F-EF8A-EB3C6402B76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259632" y="193204"/>
            <a:ext cx="6624736" cy="4716942"/>
          </a:xfrm>
        </p:spPr>
      </p:pic>
    </p:spTree>
    <p:extLst>
      <p:ext uri="{BB962C8B-B14F-4D97-AF65-F5344CB8AC3E}">
        <p14:creationId xmlns:p14="http://schemas.microsoft.com/office/powerpoint/2010/main" val="3656090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3A6F1-3A29-61C0-8611-504AF124EDC1}"/>
              </a:ext>
            </a:extLst>
          </p:cNvPr>
          <p:cNvSpPr>
            <a:spLocks noGrp="1"/>
          </p:cNvSpPr>
          <p:nvPr>
            <p:ph type="title"/>
          </p:nvPr>
        </p:nvSpPr>
        <p:spPr/>
        <p:txBody>
          <a:bodyPr/>
          <a:lstStyle/>
          <a:p>
            <a:r>
              <a:rPr lang="nl-NL" dirty="0"/>
              <a:t>Programma</a:t>
            </a:r>
            <a:endParaRPr lang="nl-BE" dirty="0"/>
          </a:p>
        </p:txBody>
      </p:sp>
      <p:sp>
        <p:nvSpPr>
          <p:cNvPr id="3" name="Tijdelijke aanduiding voor inhoud 2">
            <a:extLst>
              <a:ext uri="{FF2B5EF4-FFF2-40B4-BE49-F238E27FC236}">
                <a16:creationId xmlns:a16="http://schemas.microsoft.com/office/drawing/2014/main" id="{421FA5E3-785A-0958-91A6-C9DE69218317}"/>
              </a:ext>
            </a:extLst>
          </p:cNvPr>
          <p:cNvSpPr>
            <a:spLocks noGrp="1"/>
          </p:cNvSpPr>
          <p:nvPr>
            <p:ph idx="1"/>
          </p:nvPr>
        </p:nvSpPr>
        <p:spPr>
          <a:xfrm>
            <a:off x="457200" y="971682"/>
            <a:ext cx="8229600" cy="3771636"/>
          </a:xfrm>
        </p:spPr>
        <p:txBody>
          <a:bodyPr>
            <a:normAutofit fontScale="92500" lnSpcReduction="10000"/>
          </a:bodyPr>
          <a:lstStyle/>
          <a:p>
            <a:r>
              <a:rPr lang="nl-NL" dirty="0" err="1"/>
              <a:t>Kahoot</a:t>
            </a:r>
            <a:endParaRPr lang="nl-NL" dirty="0"/>
          </a:p>
          <a:p>
            <a:r>
              <a:rPr lang="nl-NL" dirty="0" err="1"/>
              <a:t>TeGek</a:t>
            </a:r>
            <a:endParaRPr lang="nl-NL" dirty="0"/>
          </a:p>
          <a:p>
            <a:r>
              <a:rPr lang="nl-NL" dirty="0"/>
              <a:t>Insteek voor nieuwkomers</a:t>
            </a:r>
          </a:p>
          <a:p>
            <a:pPr lvl="1"/>
            <a:r>
              <a:rPr lang="nl-NL" dirty="0"/>
              <a:t>Fracarita Belgium</a:t>
            </a:r>
          </a:p>
          <a:p>
            <a:pPr lvl="1"/>
            <a:r>
              <a:rPr lang="nl-NL" dirty="0"/>
              <a:t>Duurzame ontwikkelingsdoelen</a:t>
            </a:r>
          </a:p>
          <a:p>
            <a:pPr lvl="1"/>
            <a:r>
              <a:rPr lang="nl-NL" dirty="0"/>
              <a:t>NAVO – NATO</a:t>
            </a:r>
          </a:p>
          <a:p>
            <a:r>
              <a:rPr lang="nl-NL" dirty="0"/>
              <a:t>Campagne 2024</a:t>
            </a:r>
          </a:p>
          <a:p>
            <a:r>
              <a:rPr lang="nl-NL" dirty="0"/>
              <a:t>Insteek vanuit de vakken</a:t>
            </a:r>
          </a:p>
          <a:p>
            <a:r>
              <a:rPr lang="nl-NL" dirty="0"/>
              <a:t>Hoe aan de slag met het materiaal?</a:t>
            </a:r>
          </a:p>
          <a:p>
            <a:endParaRPr lang="nl-NL" dirty="0"/>
          </a:p>
        </p:txBody>
      </p:sp>
    </p:spTree>
    <p:extLst>
      <p:ext uri="{BB962C8B-B14F-4D97-AF65-F5344CB8AC3E}">
        <p14:creationId xmlns:p14="http://schemas.microsoft.com/office/powerpoint/2010/main" val="34551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E21D5-394F-75DD-2E18-70BE6E759403}"/>
              </a:ext>
            </a:extLst>
          </p:cNvPr>
          <p:cNvSpPr>
            <a:spLocks noGrp="1"/>
          </p:cNvSpPr>
          <p:nvPr>
            <p:ph type="title"/>
          </p:nvPr>
        </p:nvSpPr>
        <p:spPr/>
        <p:txBody>
          <a:bodyPr/>
          <a:lstStyle/>
          <a:p>
            <a:r>
              <a:rPr lang="nl-NL" dirty="0"/>
              <a:t>Hoe aan de slag met het materiaal?</a:t>
            </a:r>
            <a:endParaRPr lang="nl-BE" dirty="0"/>
          </a:p>
        </p:txBody>
      </p:sp>
      <p:sp>
        <p:nvSpPr>
          <p:cNvPr id="3" name="Tijdelijke aanduiding voor inhoud 2">
            <a:extLst>
              <a:ext uri="{FF2B5EF4-FFF2-40B4-BE49-F238E27FC236}">
                <a16:creationId xmlns:a16="http://schemas.microsoft.com/office/drawing/2014/main" id="{480BEA72-E04A-A878-C509-37812B71AC26}"/>
              </a:ext>
            </a:extLst>
          </p:cNvPr>
          <p:cNvSpPr>
            <a:spLocks noGrp="1"/>
          </p:cNvSpPr>
          <p:nvPr>
            <p:ph idx="1"/>
          </p:nvPr>
        </p:nvSpPr>
        <p:spPr/>
        <p:txBody>
          <a:bodyPr/>
          <a:lstStyle/>
          <a:p>
            <a:r>
              <a:rPr lang="nl-NL" dirty="0"/>
              <a:t>Vakken</a:t>
            </a:r>
          </a:p>
          <a:p>
            <a:r>
              <a:rPr lang="nl-NL" dirty="0"/>
              <a:t>Projecten</a:t>
            </a:r>
          </a:p>
          <a:p>
            <a:r>
              <a:rPr lang="nl-NL" dirty="0"/>
              <a:t>Schoolproject</a:t>
            </a:r>
          </a:p>
          <a:p>
            <a:r>
              <a:rPr lang="nl-NL" dirty="0"/>
              <a:t>Bij afwezigheid leerkrachten</a:t>
            </a:r>
          </a:p>
          <a:p>
            <a:r>
              <a:rPr lang="nl-NL" dirty="0"/>
              <a:t>Opvoedingsproject – visie BvL</a:t>
            </a:r>
          </a:p>
          <a:p>
            <a:r>
              <a:rPr lang="nl-BE" dirty="0"/>
              <a:t>….</a:t>
            </a:r>
            <a:endParaRPr lang="nl-NL" dirty="0"/>
          </a:p>
        </p:txBody>
      </p:sp>
    </p:spTree>
    <p:extLst>
      <p:ext uri="{BB962C8B-B14F-4D97-AF65-F5344CB8AC3E}">
        <p14:creationId xmlns:p14="http://schemas.microsoft.com/office/powerpoint/2010/main" val="118651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66329-5556-3273-316A-766F6C628837}"/>
              </a:ext>
            </a:extLst>
          </p:cNvPr>
          <p:cNvSpPr>
            <a:spLocks noGrp="1"/>
          </p:cNvSpPr>
          <p:nvPr>
            <p:ph type="title"/>
          </p:nvPr>
        </p:nvSpPr>
        <p:spPr/>
        <p:txBody>
          <a:bodyPr/>
          <a:lstStyle/>
          <a:p>
            <a:r>
              <a:rPr lang="nl-NL" dirty="0"/>
              <a:t>Fracarita Belgium</a:t>
            </a:r>
            <a:endParaRPr lang="nl-BE" dirty="0"/>
          </a:p>
        </p:txBody>
      </p:sp>
      <p:sp>
        <p:nvSpPr>
          <p:cNvPr id="3" name="Tijdelijke aanduiding voor inhoud 2">
            <a:extLst>
              <a:ext uri="{FF2B5EF4-FFF2-40B4-BE49-F238E27FC236}">
                <a16:creationId xmlns:a16="http://schemas.microsoft.com/office/drawing/2014/main" id="{BC39BF06-BFBD-3B4B-3D5F-BF09A843DF6E}"/>
              </a:ext>
            </a:extLst>
          </p:cNvPr>
          <p:cNvSpPr>
            <a:spLocks noGrp="1"/>
          </p:cNvSpPr>
          <p:nvPr>
            <p:ph idx="1"/>
          </p:nvPr>
        </p:nvSpPr>
        <p:spPr>
          <a:xfrm>
            <a:off x="323528" y="761999"/>
            <a:ext cx="4536504" cy="3771636"/>
          </a:xfrm>
        </p:spPr>
        <p:txBody>
          <a:bodyPr>
            <a:normAutofit fontScale="92500" lnSpcReduction="20000"/>
          </a:bodyPr>
          <a:lstStyle/>
          <a:p>
            <a:pPr marL="0" indent="0" algn="l">
              <a:buNone/>
            </a:pPr>
            <a:endParaRPr lang="nl-NL" b="1" i="0" dirty="0">
              <a:solidFill>
                <a:srgbClr val="000000"/>
              </a:solidFill>
              <a:effectLst/>
              <a:latin typeface="Open Sans" panose="020B0606030504020204" pitchFamily="34" charset="0"/>
            </a:endParaRPr>
          </a:p>
          <a:p>
            <a:pPr algn="l" latinLnBrk="0"/>
            <a:r>
              <a:rPr lang="nl-NL" sz="2400" dirty="0">
                <a:latin typeface="+mj-lt"/>
              </a:rPr>
              <a:t>D</a:t>
            </a:r>
            <a:r>
              <a:rPr lang="nl-NL" sz="2400" b="0" i="0" dirty="0">
                <a:effectLst/>
                <a:latin typeface="+mj-lt"/>
              </a:rPr>
              <a:t>e</a:t>
            </a:r>
            <a:r>
              <a:rPr lang="nl-NL" sz="2400" i="0" dirty="0">
                <a:effectLst/>
                <a:latin typeface="+mj-lt"/>
              </a:rPr>
              <a:t> ngo voor internationale samenwerking van de Groep Broeders van Liefde</a:t>
            </a:r>
          </a:p>
          <a:p>
            <a:pPr algn="l" latinLnBrk="0"/>
            <a:endParaRPr lang="nl-NL" sz="2400" i="0" dirty="0">
              <a:effectLst/>
              <a:latin typeface="+mj-lt"/>
            </a:endParaRPr>
          </a:p>
          <a:p>
            <a:pPr algn="l" latinLnBrk="0"/>
            <a:r>
              <a:rPr lang="nl-NL" sz="2400" b="0" i="0" dirty="0">
                <a:effectLst/>
                <a:latin typeface="+mj-lt"/>
              </a:rPr>
              <a:t>NGO = niet-gouvernementele organisatie = </a:t>
            </a:r>
            <a:r>
              <a:rPr lang="nl-NL" sz="2400" i="0" dirty="0">
                <a:effectLst/>
                <a:latin typeface="+mj-lt"/>
              </a:rPr>
              <a:t>een organisatie die een maatschappelijk, sociaal of wetenschappelijk probleem wil oplossen</a:t>
            </a:r>
          </a:p>
          <a:p>
            <a:pPr algn="l" latinLnBrk="0"/>
            <a:endParaRPr lang="nl-NL" sz="2400" i="0" dirty="0">
              <a:effectLst/>
              <a:latin typeface="+mj-lt"/>
            </a:endParaRPr>
          </a:p>
          <a:p>
            <a:pPr algn="l" latinLnBrk="0"/>
            <a:r>
              <a:rPr lang="nl-NL" sz="2400" dirty="0">
                <a:latin typeface="+mj-lt"/>
              </a:rPr>
              <a:t>O</a:t>
            </a:r>
            <a:r>
              <a:rPr lang="nl-NL" sz="2400" b="0" i="0" dirty="0">
                <a:effectLst/>
                <a:latin typeface="+mj-lt"/>
              </a:rPr>
              <a:t>pgericht in 1967 </a:t>
            </a:r>
            <a:endParaRPr lang="nl-NL" sz="2400" dirty="0">
              <a:latin typeface="+mj-lt"/>
            </a:endParaRPr>
          </a:p>
          <a:p>
            <a:endParaRPr lang="nl-BE" dirty="0"/>
          </a:p>
        </p:txBody>
      </p:sp>
      <p:sp>
        <p:nvSpPr>
          <p:cNvPr id="4" name="Tekstvak 3">
            <a:extLst>
              <a:ext uri="{FF2B5EF4-FFF2-40B4-BE49-F238E27FC236}">
                <a16:creationId xmlns:a16="http://schemas.microsoft.com/office/drawing/2014/main" id="{F5B1BEBD-9647-36D1-D341-51B59660B223}"/>
              </a:ext>
            </a:extLst>
          </p:cNvPr>
          <p:cNvSpPr txBox="1"/>
          <p:nvPr/>
        </p:nvSpPr>
        <p:spPr>
          <a:xfrm>
            <a:off x="6084168" y="5270571"/>
            <a:ext cx="2736304" cy="230832"/>
          </a:xfrm>
          <a:prstGeom prst="rect">
            <a:avLst/>
          </a:prstGeom>
          <a:noFill/>
        </p:spPr>
        <p:txBody>
          <a:bodyPr wrap="square" rtlCol="0">
            <a:spAutoFit/>
          </a:bodyPr>
          <a:lstStyle/>
          <a:p>
            <a:r>
              <a:rPr lang="nl-BE" sz="900" dirty="0">
                <a:hlinkClick r:id="rId2"/>
              </a:rPr>
              <a:t>https://fracarita-belgium.org/over-fracarita-belgium/</a:t>
            </a:r>
            <a:r>
              <a:rPr lang="nl-BE" sz="900" dirty="0"/>
              <a:t> </a:t>
            </a:r>
          </a:p>
        </p:txBody>
      </p:sp>
      <p:pic>
        <p:nvPicPr>
          <p:cNvPr id="5" name="Afbeelding 4">
            <a:extLst>
              <a:ext uri="{FF2B5EF4-FFF2-40B4-BE49-F238E27FC236}">
                <a16:creationId xmlns:a16="http://schemas.microsoft.com/office/drawing/2014/main" id="{EF8D7AA7-33E6-7F2B-8144-0E3B396A2BEE}"/>
              </a:ext>
            </a:extLst>
          </p:cNvPr>
          <p:cNvPicPr>
            <a:picLocks noChangeAspect="1"/>
          </p:cNvPicPr>
          <p:nvPr/>
        </p:nvPicPr>
        <p:blipFill>
          <a:blip r:embed="rId3"/>
          <a:stretch>
            <a:fillRect/>
          </a:stretch>
        </p:blipFill>
        <p:spPr>
          <a:xfrm>
            <a:off x="5436096" y="2224087"/>
            <a:ext cx="3619500" cy="1266825"/>
          </a:xfrm>
          <a:prstGeom prst="rect">
            <a:avLst/>
          </a:prstGeom>
        </p:spPr>
      </p:pic>
    </p:spTree>
    <p:extLst>
      <p:ext uri="{BB962C8B-B14F-4D97-AF65-F5344CB8AC3E}">
        <p14:creationId xmlns:p14="http://schemas.microsoft.com/office/powerpoint/2010/main" val="6936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kaart&#10;&#10;Automatisch gegenereerde beschrijving">
            <a:extLst>
              <a:ext uri="{FF2B5EF4-FFF2-40B4-BE49-F238E27FC236}">
                <a16:creationId xmlns:a16="http://schemas.microsoft.com/office/drawing/2014/main" id="{A310C1BA-E102-BC09-A553-C79CE808D490}"/>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4041" y="1201316"/>
            <a:ext cx="4038600" cy="2392870"/>
          </a:xfrm>
          <a:noFill/>
        </p:spPr>
      </p:pic>
      <p:sp>
        <p:nvSpPr>
          <p:cNvPr id="12" name="Content Placeholder 3">
            <a:extLst>
              <a:ext uri="{FF2B5EF4-FFF2-40B4-BE49-F238E27FC236}">
                <a16:creationId xmlns:a16="http://schemas.microsoft.com/office/drawing/2014/main" id="{3C829B0F-A5B6-7381-BFCF-D9D9A0A9B03D}"/>
              </a:ext>
            </a:extLst>
          </p:cNvPr>
          <p:cNvSpPr>
            <a:spLocks noGrp="1"/>
          </p:cNvSpPr>
          <p:nvPr>
            <p:ph sz="half" idx="2"/>
          </p:nvPr>
        </p:nvSpPr>
        <p:spPr>
          <a:xfrm>
            <a:off x="4691361" y="934995"/>
            <a:ext cx="4038600" cy="3845009"/>
          </a:xfrm>
        </p:spPr>
        <p:txBody>
          <a:bodyPr/>
          <a:lstStyle/>
          <a:p>
            <a:r>
              <a:rPr lang="nl-NL" dirty="0"/>
              <a:t>Ondersteunt partnerinstellingen van de congregatie in Afrika</a:t>
            </a:r>
          </a:p>
          <a:p>
            <a:r>
              <a:rPr lang="nl-NL" dirty="0"/>
              <a:t>Focust op het Grote Merengebied</a:t>
            </a:r>
          </a:p>
          <a:p>
            <a:r>
              <a:rPr lang="nl-NL" dirty="0"/>
              <a:t>Occasioneel ook projecten in Azië en Latijns-Amerika </a:t>
            </a:r>
          </a:p>
          <a:p>
            <a:r>
              <a:rPr lang="nl-NL" dirty="0"/>
              <a:t>Projecten situeren zich binnen drie domeinen</a:t>
            </a:r>
          </a:p>
          <a:p>
            <a:pPr lvl="1">
              <a:buFont typeface="Wingdings" panose="05000000000000000000" pitchFamily="2" charset="2"/>
              <a:buChar char="§"/>
            </a:pPr>
            <a:r>
              <a:rPr lang="nl-NL" dirty="0"/>
              <a:t>geestelijke gezondheidszorg</a:t>
            </a:r>
          </a:p>
          <a:p>
            <a:pPr lvl="1">
              <a:buFont typeface="Wingdings" panose="05000000000000000000" pitchFamily="2" charset="2"/>
              <a:buChar char="§"/>
            </a:pPr>
            <a:r>
              <a:rPr lang="nl-NL" dirty="0"/>
              <a:t>zorg voor mensen met een beperking</a:t>
            </a:r>
          </a:p>
          <a:p>
            <a:pPr lvl="1">
              <a:buFont typeface="Wingdings" panose="05000000000000000000" pitchFamily="2" charset="2"/>
              <a:buChar char="§"/>
            </a:pPr>
            <a:r>
              <a:rPr lang="nl-NL" dirty="0"/>
              <a:t>onderwijs en opleiding</a:t>
            </a:r>
          </a:p>
          <a:p>
            <a:endParaRPr lang="en-US" dirty="0"/>
          </a:p>
        </p:txBody>
      </p:sp>
    </p:spTree>
    <p:extLst>
      <p:ext uri="{BB962C8B-B14F-4D97-AF65-F5344CB8AC3E}">
        <p14:creationId xmlns:p14="http://schemas.microsoft.com/office/powerpoint/2010/main" val="3462932027"/>
      </p:ext>
    </p:extLst>
  </p:cSld>
  <p:clrMapOvr>
    <a:masterClrMapping/>
  </p:clrMapOvr>
</p:sld>
</file>

<file path=ppt/theme/theme1.xml><?xml version="1.0" encoding="utf-8"?>
<a:theme xmlns:a="http://schemas.openxmlformats.org/drawingml/2006/main" name="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Template>
  <TotalTime>1</TotalTime>
  <Words>3992</Words>
  <Application>Microsoft Office PowerPoint</Application>
  <PresentationFormat>Diavoorstelling (16:10)</PresentationFormat>
  <Paragraphs>501</Paragraphs>
  <Slides>73</Slides>
  <Notes>8</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73</vt:i4>
      </vt:variant>
    </vt:vector>
  </HeadingPairs>
  <TitlesOfParts>
    <vt:vector size="84" baseType="lpstr">
      <vt:lpstr>Arial</vt:lpstr>
      <vt:lpstr>Arial</vt:lpstr>
      <vt:lpstr>Calibri</vt:lpstr>
      <vt:lpstr>Effra Light</vt:lpstr>
      <vt:lpstr>flanders-sans</vt:lpstr>
      <vt:lpstr>Google Sans</vt:lpstr>
      <vt:lpstr>inherit</vt:lpstr>
      <vt:lpstr>Open Sans</vt:lpstr>
      <vt:lpstr>Söhne</vt:lpstr>
      <vt:lpstr>Wingdings</vt:lpstr>
      <vt:lpstr>Presentatie</vt:lpstr>
      <vt:lpstr>Startdag Zuidactie 2024 Ver over mijn grens</vt:lpstr>
      <vt:lpstr>Programma</vt:lpstr>
      <vt:lpstr>Programma</vt:lpstr>
      <vt:lpstr>Kahoot</vt:lpstr>
      <vt:lpstr>Programma</vt:lpstr>
      <vt:lpstr>PowerPoint-presentatie</vt:lpstr>
      <vt:lpstr>Programma</vt:lpstr>
      <vt:lpstr>Fracarita Belgium</vt:lpstr>
      <vt:lpstr>PowerPoint-presentatie</vt:lpstr>
      <vt:lpstr>Sensibilisatie - educatie - solidariteit</vt:lpstr>
      <vt:lpstr>Duurzame Ontwikkelingsdoelstellingen menselijke waardigheid is een basisrecht</vt:lpstr>
      <vt:lpstr>PowerPoint-presentatie</vt:lpstr>
      <vt:lpstr>PowerPoint-presentatie</vt:lpstr>
      <vt:lpstr>Onze duurzaamheidsvisie</vt:lpstr>
      <vt:lpstr>PowerPoint-presentatie</vt:lpstr>
      <vt:lpstr> Enkele relevante SDG's </vt:lpstr>
      <vt:lpstr> Enkele relevante SDG's </vt:lpstr>
      <vt:lpstr> Enkele relevante SDG's </vt:lpstr>
      <vt:lpstr> Enkele relevante SDG's </vt:lpstr>
      <vt:lpstr> Enkele relevante SDG's </vt:lpstr>
      <vt:lpstr>Enkele relevante SDG's</vt:lpstr>
      <vt:lpstr>Relevantie SDG 2</vt:lpstr>
      <vt:lpstr>Relevantie SDG 2</vt:lpstr>
      <vt:lpstr>Enkele relevante SDG's</vt:lpstr>
      <vt:lpstr>Relevantie SDG 5</vt:lpstr>
      <vt:lpstr>Relevantie SDG 5</vt:lpstr>
      <vt:lpstr>PowerPoint-presentatie</vt:lpstr>
      <vt:lpstr>Programma</vt:lpstr>
      <vt:lpstr>Zuidactie 2024</vt:lpstr>
      <vt:lpstr>PowerPoint-presentatie</vt:lpstr>
      <vt:lpstr>PowerPoint-presentatie</vt:lpstr>
      <vt:lpstr>PowerPoint-presentatie</vt:lpstr>
      <vt:lpstr>Inspiratiebundel</vt:lpstr>
      <vt:lpstr>Programma</vt:lpstr>
      <vt:lpstr>INSTEKEN VANUIT DE VAKKEN</vt:lpstr>
      <vt:lpstr>Veiligheid creëren </vt:lpstr>
      <vt:lpstr>Woordkeuze maakt het verschil</vt:lpstr>
      <vt:lpstr>PowerPoint-presentatie</vt:lpstr>
      <vt:lpstr>Woordkeuze maakt het verschil</vt:lpstr>
      <vt:lpstr>Verkiezingen</vt:lpstr>
      <vt:lpstr>Data</vt:lpstr>
      <vt:lpstr>PowerPoint-presentatie</vt:lpstr>
      <vt:lpstr>Wiskunde</vt:lpstr>
      <vt:lpstr>Moderne talen</vt:lpstr>
      <vt:lpstr>Aardrijkskunde</vt:lpstr>
      <vt:lpstr>Aardrijkskunde</vt:lpstr>
      <vt:lpstr>Aardrijkskunde</vt:lpstr>
      <vt:lpstr>Aardrijkskunde</vt:lpstr>
      <vt:lpstr>Vluchtelingen in ons land</vt:lpstr>
      <vt:lpstr>Belgen die migreren naar VS</vt:lpstr>
      <vt:lpstr>Vluchtelingen die de wereld veranderden</vt:lpstr>
      <vt:lpstr>Yusra Mardini </vt:lpstr>
      <vt:lpstr>LO</vt:lpstr>
      <vt:lpstr>Boeken</vt:lpstr>
      <vt:lpstr>PowerPoint-presentatie</vt:lpstr>
      <vt:lpstr>PowerPoint-presentatie</vt:lpstr>
      <vt:lpstr>Film</vt:lpstr>
      <vt:lpstr>Film</vt:lpstr>
      <vt:lpstr>Film</vt:lpstr>
      <vt:lpstr>Wetenschappen</vt:lpstr>
      <vt:lpstr>Wetenschappen</vt:lpstr>
      <vt:lpstr> De kernsymptomen van PTSS  </vt:lpstr>
      <vt:lpstr>Kasaka - Nyarugusu</vt:lpstr>
      <vt:lpstr>VN-vluchtelingenorganisatie = UNHCR</vt:lpstr>
      <vt:lpstr>PowerPoint-presentatie</vt:lpstr>
      <vt:lpstr>Geschiedenis </vt:lpstr>
      <vt:lpstr>Suggesties </vt:lpstr>
      <vt:lpstr>Suggesties</vt:lpstr>
      <vt:lpstr>Techniek</vt:lpstr>
      <vt:lpstr>GGFL</vt:lpstr>
      <vt:lpstr>PowerPoint-presentatie</vt:lpstr>
      <vt:lpstr>Programma</vt:lpstr>
      <vt:lpstr>Hoe aan de slag met het materiaal?</vt:lpstr>
    </vt:vector>
  </TitlesOfParts>
  <Company>Broeders Van Liefde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Van Nevel, Catherine</dc:creator>
  <cp:lastModifiedBy>Nyssen, Benjamin</cp:lastModifiedBy>
  <cp:revision>79</cp:revision>
  <dcterms:created xsi:type="dcterms:W3CDTF">2019-09-30T12:18:47Z</dcterms:created>
  <dcterms:modified xsi:type="dcterms:W3CDTF">2024-02-06T10:06:23Z</dcterms:modified>
</cp:coreProperties>
</file>